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319" r:id="rId4"/>
    <p:sldId id="260" r:id="rId5"/>
    <p:sldId id="262" r:id="rId6"/>
    <p:sldId id="306" r:id="rId7"/>
    <p:sldId id="320" r:id="rId8"/>
    <p:sldId id="321" r:id="rId9"/>
    <p:sldId id="294" r:id="rId10"/>
    <p:sldId id="322" r:id="rId11"/>
    <p:sldId id="323" r:id="rId12"/>
    <p:sldId id="311" r:id="rId13"/>
    <p:sldId id="308" r:id="rId14"/>
    <p:sldId id="312" r:id="rId15"/>
    <p:sldId id="313" r:id="rId16"/>
    <p:sldId id="314" r:id="rId17"/>
    <p:sldId id="324" r:id="rId18"/>
    <p:sldId id="29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FF99"/>
    <a:srgbClr val="000000"/>
    <a:srgbClr val="993366"/>
    <a:srgbClr val="003300"/>
    <a:srgbClr val="253917"/>
    <a:srgbClr val="FFFFFF"/>
    <a:srgbClr val="1903BD"/>
    <a:srgbClr val="800000"/>
    <a:srgbClr val="009999"/>
    <a:srgbClr val="25B5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2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88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65FB9-1BBC-40F9-A26A-D86EA9B33241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F2F228-F650-4E82-97B8-533625913E45}">
      <dgm:prSet phldrT="[Текст]" custT="1"/>
      <dgm:spPr>
        <a:solidFill>
          <a:srgbClr val="009999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Дети и подростки (обучающиеся МБОУ 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Озерненская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СШ)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4EA56373-C0C7-40EA-8E16-847F4F5F82EA}" type="parTrans" cxnId="{AB5E47F9-5835-4D52-A319-039D463774B2}">
      <dgm:prSet/>
      <dgm:spPr/>
      <dgm:t>
        <a:bodyPr/>
        <a:lstStyle/>
        <a:p>
          <a:endParaRPr lang="ru-RU"/>
        </a:p>
      </dgm:t>
    </dgm:pt>
    <dgm:pt modelId="{38ED3BD4-F161-4430-BE1E-AC7F53CE5B28}" type="sibTrans" cxnId="{AB5E47F9-5835-4D52-A319-039D463774B2}">
      <dgm:prSet/>
      <dgm:spPr/>
      <dgm:t>
        <a:bodyPr/>
        <a:lstStyle/>
        <a:p>
          <a:endParaRPr lang="ru-RU"/>
        </a:p>
      </dgm:t>
    </dgm:pt>
    <dgm:pt modelId="{BBBF3D4A-9FD5-47A7-897E-355BDF88F4A5}">
      <dgm:prSet phldrT="[Текст]" custT="1"/>
      <dgm:spPr>
        <a:solidFill>
          <a:schemeClr val="accent2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Родители обучающихся, жители и гости п.Озерный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18F88035-FEED-4E5C-BF05-567686E8A74D}" type="parTrans" cxnId="{31435837-D052-4DFC-BC8C-9D0318E63D08}">
      <dgm:prSet/>
      <dgm:spPr/>
      <dgm:t>
        <a:bodyPr/>
        <a:lstStyle/>
        <a:p>
          <a:endParaRPr lang="ru-RU"/>
        </a:p>
      </dgm:t>
    </dgm:pt>
    <dgm:pt modelId="{9C531936-9CDF-4AE6-9226-11D7D7483D6B}" type="sibTrans" cxnId="{31435837-D052-4DFC-BC8C-9D0318E63D08}">
      <dgm:prSet/>
      <dgm:spPr/>
      <dgm:t>
        <a:bodyPr/>
        <a:lstStyle/>
        <a:p>
          <a:endParaRPr lang="ru-RU"/>
        </a:p>
      </dgm:t>
    </dgm:pt>
    <dgm:pt modelId="{1C456B87-38BD-4467-B1C9-6F57B4A8BDD9}" type="pres">
      <dgm:prSet presAssocID="{8E565FB9-1BBC-40F9-A26A-D86EA9B332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D0BFFE-6F3D-4411-95B4-C232BE057B01}" type="pres">
      <dgm:prSet presAssocID="{4DF2F228-F650-4E82-97B8-533625913E45}" presName="arrow" presStyleLbl="node1" presStyleIdx="0" presStyleCnt="2" custScaleY="100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86E84-514E-4330-B0E3-3B55A29C456F}" type="pres">
      <dgm:prSet presAssocID="{BBBF3D4A-9FD5-47A7-897E-355BDF88F4A5}" presName="arrow" presStyleLbl="node1" presStyleIdx="1" presStyleCnt="2" custScaleY="100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435837-D052-4DFC-BC8C-9D0318E63D08}" srcId="{8E565FB9-1BBC-40F9-A26A-D86EA9B33241}" destId="{BBBF3D4A-9FD5-47A7-897E-355BDF88F4A5}" srcOrd="1" destOrd="0" parTransId="{18F88035-FEED-4E5C-BF05-567686E8A74D}" sibTransId="{9C531936-9CDF-4AE6-9226-11D7D7483D6B}"/>
    <dgm:cxn modelId="{AB5E47F9-5835-4D52-A319-039D463774B2}" srcId="{8E565FB9-1BBC-40F9-A26A-D86EA9B33241}" destId="{4DF2F228-F650-4E82-97B8-533625913E45}" srcOrd="0" destOrd="0" parTransId="{4EA56373-C0C7-40EA-8E16-847F4F5F82EA}" sibTransId="{38ED3BD4-F161-4430-BE1E-AC7F53CE5B28}"/>
    <dgm:cxn modelId="{177FD619-D71A-4E1D-97E1-B2302BEA0866}" type="presOf" srcId="{4DF2F228-F650-4E82-97B8-533625913E45}" destId="{C4D0BFFE-6F3D-4411-95B4-C232BE057B01}" srcOrd="0" destOrd="0" presId="urn:microsoft.com/office/officeart/2005/8/layout/arrow5"/>
    <dgm:cxn modelId="{E1035937-F08D-48BE-A9C7-6C71C29DD878}" type="presOf" srcId="{8E565FB9-1BBC-40F9-A26A-D86EA9B33241}" destId="{1C456B87-38BD-4467-B1C9-6F57B4A8BDD9}" srcOrd="0" destOrd="0" presId="urn:microsoft.com/office/officeart/2005/8/layout/arrow5"/>
    <dgm:cxn modelId="{D509E729-23EA-4D88-A481-5CBA39F0E6A7}" type="presOf" srcId="{BBBF3D4A-9FD5-47A7-897E-355BDF88F4A5}" destId="{1C286E84-514E-4330-B0E3-3B55A29C456F}" srcOrd="0" destOrd="0" presId="urn:microsoft.com/office/officeart/2005/8/layout/arrow5"/>
    <dgm:cxn modelId="{45B5F658-89B4-45E5-8F2C-9F0572B2D0CF}" type="presParOf" srcId="{1C456B87-38BD-4467-B1C9-6F57B4A8BDD9}" destId="{C4D0BFFE-6F3D-4411-95B4-C232BE057B01}" srcOrd="0" destOrd="0" presId="urn:microsoft.com/office/officeart/2005/8/layout/arrow5"/>
    <dgm:cxn modelId="{850E4916-D9EE-4A23-AD84-FBC61A58DBD5}" type="presParOf" srcId="{1C456B87-38BD-4467-B1C9-6F57B4A8BDD9}" destId="{1C286E84-514E-4330-B0E3-3B55A29C456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AD8199-1522-4041-AF7A-063BDB9CA76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1BFC193-5300-441B-9C3B-B1DF67C06EDC}">
      <dgm:prSet phldrT="[Текст]" phldr="1" custT="1"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0A0856EA-B6EC-4CBC-ADDE-771D74BE15C2}" type="parTrans" cxnId="{33FBDA86-C1D5-4919-B35B-8444CFDD2C5C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E8078306-404F-4B5A-9ACC-FEA8FB0BF3B6}" type="sibTrans" cxnId="{33FBDA86-C1D5-4919-B35B-8444CFDD2C5C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40A84D2A-93A6-482F-A624-91E9B5165756}">
      <dgm:prSet phldrT="[Текст]" custT="1"/>
      <dgm:spPr>
        <a:ln w="28575">
          <a:solidFill>
            <a:schemeClr val="bg1"/>
          </a:solidFill>
        </a:ln>
      </dgm:spPr>
      <dgm:t>
        <a:bodyPr/>
        <a:lstStyle/>
        <a:p>
          <a:pPr>
            <a:lnSpc>
              <a:spcPct val="90000"/>
            </a:lnSpc>
          </a:pP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Чистая лесопарковая зона поселка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9FFB0E2-94FE-4FE1-A9D1-0873F431F40D}" type="parTrans" cxnId="{ACB11E6A-9ACE-41B4-B973-1A1B2E35A833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F4AA3909-2F43-4F13-BE29-5A00AAB3ECCB}" type="sibTrans" cxnId="{ACB11E6A-9ACE-41B4-B973-1A1B2E35A833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6E350D3A-E623-45FD-A6E0-067A9719C261}">
      <dgm:prSet phldrT="[Текст]" custT="1"/>
      <dgm:spPr>
        <a:ln w="28575">
          <a:solidFill>
            <a:schemeClr val="bg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Повышение социальной активности учащихся МБОУ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Озерненская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СШ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975F7F-3FC8-4985-B1E0-73E718E14D97}" type="parTrans" cxnId="{D005E0A3-1E9B-4B2B-8DE9-C7808A834923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8535E725-A416-4FF7-8532-7C13AC510A06}" type="sibTrans" cxnId="{D005E0A3-1E9B-4B2B-8DE9-C7808A834923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EBA6EBCF-C43C-48E2-8DEA-958B174D2D89}">
      <dgm:prSet phldrT="[Текст]" custT="1"/>
      <dgm:spPr>
        <a:ln w="28575">
          <a:solidFill>
            <a:schemeClr val="bg1"/>
          </a:solidFill>
        </a:ln>
      </dgm:spPr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Сотрудничество и взаимодействие обучающихся, родителей, педагогов и жителей поселка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EBD110C-1FBF-4AE8-9EE3-7C7BDC2B4F2D}" type="parTrans" cxnId="{7104BBFE-72EE-45A9-9A9A-D0F3CB125A56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4C93804F-BA87-427C-BF57-FBE8DAD1B9FA}" type="sibTrans" cxnId="{7104BBFE-72EE-45A9-9A9A-D0F3CB125A56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9E5F899A-4346-4D13-8CCA-823A815CA4A9}">
      <dgm:prSet custT="1"/>
      <dgm:spPr>
        <a:ln w="28575">
          <a:solidFill>
            <a:schemeClr val="bg1"/>
          </a:solidFill>
        </a:ln>
      </dgm:spPr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Повышение экологической культуры жителей и гостей поселка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837A4CD-A956-41DB-822D-329C1D394BFC}" type="parTrans" cxnId="{11F8497F-01EB-416E-884B-C4A39436D116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C90A8CC3-AAB8-424A-A1E4-7A08A2427198}" type="sibTrans" cxnId="{11F8497F-01EB-416E-884B-C4A39436D116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7ECF8EBF-1C74-4E63-BCF7-BD44847EC6A5}" type="pres">
      <dgm:prSet presAssocID="{CAAD8199-1522-4041-AF7A-063BDB9CA76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D4AFAC-A80D-4EE7-ADFA-BFAE6D2B1F40}" type="pres">
      <dgm:prSet presAssocID="{61BFC193-5300-441B-9C3B-B1DF67C06EDC}" presName="centerShape" presStyleLbl="node0" presStyleIdx="0" presStyleCnt="1"/>
      <dgm:spPr/>
      <dgm:t>
        <a:bodyPr/>
        <a:lstStyle/>
        <a:p>
          <a:endParaRPr lang="ru-RU"/>
        </a:p>
      </dgm:t>
    </dgm:pt>
    <dgm:pt modelId="{86029C22-27E0-458F-9E2D-307516297E4B}" type="pres">
      <dgm:prSet presAssocID="{6837A4CD-A956-41DB-822D-329C1D394BFC}" presName="parTrans" presStyleLbl="bgSibTrans2D1" presStyleIdx="0" presStyleCnt="4" custAng="9386451" custScaleX="80245" custScaleY="87900" custLinFactNeighborX="70150" custLinFactNeighborY="54860"/>
      <dgm:spPr/>
      <dgm:t>
        <a:bodyPr/>
        <a:lstStyle/>
        <a:p>
          <a:endParaRPr lang="ru-RU"/>
        </a:p>
      </dgm:t>
    </dgm:pt>
    <dgm:pt modelId="{AFB7DAC2-D928-4BAE-9946-FB27AE8075E8}" type="pres">
      <dgm:prSet presAssocID="{9E5F899A-4346-4D13-8CCA-823A815CA4A9}" presName="node" presStyleLbl="node1" presStyleIdx="0" presStyleCnt="4" custScaleX="127970" custScaleY="106646" custRadScaleRad="94059" custRadScaleInc="-32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C65F5-1005-44D9-A2F8-2A797868EED1}" type="pres">
      <dgm:prSet presAssocID="{72975F7F-3FC8-4985-B1E0-73E718E14D97}" presName="parTrans" presStyleLbl="bgSibTrans2D1" presStyleIdx="1" presStyleCnt="4" custAng="10988404" custLinFactY="75434" custLinFactNeighborX="37100" custLinFactNeighborY="100000"/>
      <dgm:spPr/>
      <dgm:t>
        <a:bodyPr/>
        <a:lstStyle/>
        <a:p>
          <a:endParaRPr lang="ru-RU"/>
        </a:p>
      </dgm:t>
    </dgm:pt>
    <dgm:pt modelId="{37148F3D-4022-4540-8983-4F8E21B3D8D6}" type="pres">
      <dgm:prSet presAssocID="{6E350D3A-E623-45FD-A6E0-067A9719C261}" presName="node" presStyleLbl="node1" presStyleIdx="1" presStyleCnt="4" custScaleX="139418" custScaleY="113000" custRadScaleRad="111252" custRadScaleInc="-31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5B735-76D9-4BE8-93B7-92B607598D18}" type="pres">
      <dgm:prSet presAssocID="{AEBD110C-1FBF-4AE8-9EE3-7C7BDC2B4F2D}" presName="parTrans" presStyleLbl="bgSibTrans2D1" presStyleIdx="2" presStyleCnt="4" custAng="10816438" custLinFactY="65013" custLinFactNeighborX="-40561" custLinFactNeighborY="100000"/>
      <dgm:spPr/>
      <dgm:t>
        <a:bodyPr/>
        <a:lstStyle/>
        <a:p>
          <a:endParaRPr lang="ru-RU"/>
        </a:p>
      </dgm:t>
    </dgm:pt>
    <dgm:pt modelId="{056AE017-4B1E-45FC-B8AC-C89EA417AC3D}" type="pres">
      <dgm:prSet presAssocID="{EBA6EBCF-C43C-48E2-8DEA-958B174D2D89}" presName="node" presStyleLbl="node1" presStyleIdx="2" presStyleCnt="4" custScaleX="144902" custScaleY="117089" custRadScaleRad="118750" custRadScaleInc="41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67E30-0F44-4B5F-BB76-43CB461A5868}" type="pres">
      <dgm:prSet presAssocID="{D9FFB0E2-94FE-4FE1-A9D1-0873F431F40D}" presName="parTrans" presStyleLbl="bgSibTrans2D1" presStyleIdx="3" presStyleCnt="4" custAng="12016426" custScaleX="106000" custLinFactNeighborX="-73687" custLinFactNeighborY="47881"/>
      <dgm:spPr/>
      <dgm:t>
        <a:bodyPr/>
        <a:lstStyle/>
        <a:p>
          <a:endParaRPr lang="ru-RU"/>
        </a:p>
      </dgm:t>
    </dgm:pt>
    <dgm:pt modelId="{D52753C3-5C73-47E9-BF65-62756867EA39}" type="pres">
      <dgm:prSet presAssocID="{40A84D2A-93A6-482F-A624-91E9B5165756}" presName="node" presStyleLbl="node1" presStyleIdx="3" presStyleCnt="4" custScaleX="112892" custScaleY="98763" custRadScaleRad="98234" custRadScaleInc="31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8A98F8-89C1-4B00-BE91-79D5CC18FB3D}" type="presOf" srcId="{61BFC193-5300-441B-9C3B-B1DF67C06EDC}" destId="{FDD4AFAC-A80D-4EE7-ADFA-BFAE6D2B1F40}" srcOrd="0" destOrd="0" presId="urn:microsoft.com/office/officeart/2005/8/layout/radial4"/>
    <dgm:cxn modelId="{F3AE3651-23D5-46DB-BE2C-8C63A9E1DB4C}" type="presOf" srcId="{9E5F899A-4346-4D13-8CCA-823A815CA4A9}" destId="{AFB7DAC2-D928-4BAE-9946-FB27AE8075E8}" srcOrd="0" destOrd="0" presId="urn:microsoft.com/office/officeart/2005/8/layout/radial4"/>
    <dgm:cxn modelId="{924F053E-074D-4F93-8AD7-8DE557695F56}" type="presOf" srcId="{40A84D2A-93A6-482F-A624-91E9B5165756}" destId="{D52753C3-5C73-47E9-BF65-62756867EA39}" srcOrd="0" destOrd="0" presId="urn:microsoft.com/office/officeart/2005/8/layout/radial4"/>
    <dgm:cxn modelId="{11F8497F-01EB-416E-884B-C4A39436D116}" srcId="{61BFC193-5300-441B-9C3B-B1DF67C06EDC}" destId="{9E5F899A-4346-4D13-8CCA-823A815CA4A9}" srcOrd="0" destOrd="0" parTransId="{6837A4CD-A956-41DB-822D-329C1D394BFC}" sibTransId="{C90A8CC3-AAB8-424A-A1E4-7A08A2427198}"/>
    <dgm:cxn modelId="{8B6D6230-DB05-45CC-BD4A-6842ADCE29C3}" type="presOf" srcId="{D9FFB0E2-94FE-4FE1-A9D1-0873F431F40D}" destId="{A9067E30-0F44-4B5F-BB76-43CB461A5868}" srcOrd="0" destOrd="0" presId="urn:microsoft.com/office/officeart/2005/8/layout/radial4"/>
    <dgm:cxn modelId="{0CBFA812-12C5-4488-8B6D-9AEA03D14275}" type="presOf" srcId="{72975F7F-3FC8-4985-B1E0-73E718E14D97}" destId="{B5EC65F5-1005-44D9-A2F8-2A797868EED1}" srcOrd="0" destOrd="0" presId="urn:microsoft.com/office/officeart/2005/8/layout/radial4"/>
    <dgm:cxn modelId="{33FBDA86-C1D5-4919-B35B-8444CFDD2C5C}" srcId="{CAAD8199-1522-4041-AF7A-063BDB9CA76F}" destId="{61BFC193-5300-441B-9C3B-B1DF67C06EDC}" srcOrd="0" destOrd="0" parTransId="{0A0856EA-B6EC-4CBC-ADDE-771D74BE15C2}" sibTransId="{E8078306-404F-4B5A-9ACC-FEA8FB0BF3B6}"/>
    <dgm:cxn modelId="{E020BD20-BA10-41A8-B616-444AEFE3AC28}" type="presOf" srcId="{CAAD8199-1522-4041-AF7A-063BDB9CA76F}" destId="{7ECF8EBF-1C74-4E63-BCF7-BD44847EC6A5}" srcOrd="0" destOrd="0" presId="urn:microsoft.com/office/officeart/2005/8/layout/radial4"/>
    <dgm:cxn modelId="{ACB11E6A-9ACE-41B4-B973-1A1B2E35A833}" srcId="{61BFC193-5300-441B-9C3B-B1DF67C06EDC}" destId="{40A84D2A-93A6-482F-A624-91E9B5165756}" srcOrd="3" destOrd="0" parTransId="{D9FFB0E2-94FE-4FE1-A9D1-0873F431F40D}" sibTransId="{F4AA3909-2F43-4F13-BE29-5A00AAB3ECCB}"/>
    <dgm:cxn modelId="{BED6A25B-79E1-4FBC-97AA-3BF2AF0E8C82}" type="presOf" srcId="{6E350D3A-E623-45FD-A6E0-067A9719C261}" destId="{37148F3D-4022-4540-8983-4F8E21B3D8D6}" srcOrd="0" destOrd="0" presId="urn:microsoft.com/office/officeart/2005/8/layout/radial4"/>
    <dgm:cxn modelId="{691CB81A-E684-4B2E-A123-264A7560C0FE}" type="presOf" srcId="{AEBD110C-1FBF-4AE8-9EE3-7C7BDC2B4F2D}" destId="{7225B735-76D9-4BE8-93B7-92B607598D18}" srcOrd="0" destOrd="0" presId="urn:microsoft.com/office/officeart/2005/8/layout/radial4"/>
    <dgm:cxn modelId="{9A6B6DCD-46AB-4C8F-8EF7-E7339E4CA4F5}" type="presOf" srcId="{6837A4CD-A956-41DB-822D-329C1D394BFC}" destId="{86029C22-27E0-458F-9E2D-307516297E4B}" srcOrd="0" destOrd="0" presId="urn:microsoft.com/office/officeart/2005/8/layout/radial4"/>
    <dgm:cxn modelId="{D005E0A3-1E9B-4B2B-8DE9-C7808A834923}" srcId="{61BFC193-5300-441B-9C3B-B1DF67C06EDC}" destId="{6E350D3A-E623-45FD-A6E0-067A9719C261}" srcOrd="1" destOrd="0" parTransId="{72975F7F-3FC8-4985-B1E0-73E718E14D97}" sibTransId="{8535E725-A416-4FF7-8532-7C13AC510A06}"/>
    <dgm:cxn modelId="{AC13DD8F-08D3-49B9-95B0-E5B1968252C4}" type="presOf" srcId="{EBA6EBCF-C43C-48E2-8DEA-958B174D2D89}" destId="{056AE017-4B1E-45FC-B8AC-C89EA417AC3D}" srcOrd="0" destOrd="0" presId="urn:microsoft.com/office/officeart/2005/8/layout/radial4"/>
    <dgm:cxn modelId="{7104BBFE-72EE-45A9-9A9A-D0F3CB125A56}" srcId="{61BFC193-5300-441B-9C3B-B1DF67C06EDC}" destId="{EBA6EBCF-C43C-48E2-8DEA-958B174D2D89}" srcOrd="2" destOrd="0" parTransId="{AEBD110C-1FBF-4AE8-9EE3-7C7BDC2B4F2D}" sibTransId="{4C93804F-BA87-427C-BF57-FBE8DAD1B9FA}"/>
    <dgm:cxn modelId="{FDE7F9F5-0393-4E12-B6A1-C8113432EC56}" type="presParOf" srcId="{7ECF8EBF-1C74-4E63-BCF7-BD44847EC6A5}" destId="{FDD4AFAC-A80D-4EE7-ADFA-BFAE6D2B1F40}" srcOrd="0" destOrd="0" presId="urn:microsoft.com/office/officeart/2005/8/layout/radial4"/>
    <dgm:cxn modelId="{6F7D5F0C-7045-4BA7-B359-A122BA4F527A}" type="presParOf" srcId="{7ECF8EBF-1C74-4E63-BCF7-BD44847EC6A5}" destId="{86029C22-27E0-458F-9E2D-307516297E4B}" srcOrd="1" destOrd="0" presId="urn:microsoft.com/office/officeart/2005/8/layout/radial4"/>
    <dgm:cxn modelId="{71322CAA-C26E-44FF-82F3-AC96C6D6C393}" type="presParOf" srcId="{7ECF8EBF-1C74-4E63-BCF7-BD44847EC6A5}" destId="{AFB7DAC2-D928-4BAE-9946-FB27AE8075E8}" srcOrd="2" destOrd="0" presId="urn:microsoft.com/office/officeart/2005/8/layout/radial4"/>
    <dgm:cxn modelId="{44FF075A-9313-4A60-9879-FCFB187B692B}" type="presParOf" srcId="{7ECF8EBF-1C74-4E63-BCF7-BD44847EC6A5}" destId="{B5EC65F5-1005-44D9-A2F8-2A797868EED1}" srcOrd="3" destOrd="0" presId="urn:microsoft.com/office/officeart/2005/8/layout/radial4"/>
    <dgm:cxn modelId="{AF88CFA4-0894-444B-B66F-FCB5FB17ABA0}" type="presParOf" srcId="{7ECF8EBF-1C74-4E63-BCF7-BD44847EC6A5}" destId="{37148F3D-4022-4540-8983-4F8E21B3D8D6}" srcOrd="4" destOrd="0" presId="urn:microsoft.com/office/officeart/2005/8/layout/radial4"/>
    <dgm:cxn modelId="{C15BF34F-EB96-452E-876B-FFD69BE244BE}" type="presParOf" srcId="{7ECF8EBF-1C74-4E63-BCF7-BD44847EC6A5}" destId="{7225B735-76D9-4BE8-93B7-92B607598D18}" srcOrd="5" destOrd="0" presId="urn:microsoft.com/office/officeart/2005/8/layout/radial4"/>
    <dgm:cxn modelId="{3D871B45-87FA-4D52-BA60-B1C04C79767B}" type="presParOf" srcId="{7ECF8EBF-1C74-4E63-BCF7-BD44847EC6A5}" destId="{056AE017-4B1E-45FC-B8AC-C89EA417AC3D}" srcOrd="6" destOrd="0" presId="urn:microsoft.com/office/officeart/2005/8/layout/radial4"/>
    <dgm:cxn modelId="{7E86DF02-A8AA-4086-9AF2-F5CD56FF9A52}" type="presParOf" srcId="{7ECF8EBF-1C74-4E63-BCF7-BD44847EC6A5}" destId="{A9067E30-0F44-4B5F-BB76-43CB461A5868}" srcOrd="7" destOrd="0" presId="urn:microsoft.com/office/officeart/2005/8/layout/radial4"/>
    <dgm:cxn modelId="{9C19807A-B641-4F69-BEDA-E8FB5B7EE4AD}" type="presParOf" srcId="{7ECF8EBF-1C74-4E63-BCF7-BD44847EC6A5}" destId="{D52753C3-5C73-47E9-BF65-62756867EA3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AD8199-1522-4041-AF7A-063BDB9CA76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1BFC193-5300-441B-9C3B-B1DF67C06EDC}">
      <dgm:prSet phldrT="[Текст]" phldr="1" custT="1"/>
      <dgm:spPr/>
      <dgm:t>
        <a:bodyPr/>
        <a:lstStyle/>
        <a:p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0A0856EA-B6EC-4CBC-ADDE-771D74BE15C2}" type="parTrans" cxnId="{33FBDA86-C1D5-4919-B35B-8444CFDD2C5C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E8078306-404F-4B5A-9ACC-FEA8FB0BF3B6}" type="sibTrans" cxnId="{33FBDA86-C1D5-4919-B35B-8444CFDD2C5C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40A84D2A-93A6-482F-A624-91E9B5165756}">
      <dgm:prSet phldrT="[Текст]" custT="1"/>
      <dgm:spPr>
        <a:ln w="28575">
          <a:solidFill>
            <a:schemeClr val="bg1"/>
          </a:solidFill>
        </a:ln>
      </dgm:spPr>
      <dgm:t>
        <a:bodyPr/>
        <a:lstStyle/>
        <a:p>
          <a:pPr>
            <a:lnSpc>
              <a:spcPct val="90000"/>
            </a:lnSpc>
          </a:pP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Чистая лесопарковая зона поселка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9FFB0E2-94FE-4FE1-A9D1-0873F431F40D}" type="parTrans" cxnId="{ACB11E6A-9ACE-41B4-B973-1A1B2E35A833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F4AA3909-2F43-4F13-BE29-5A00AAB3ECCB}" type="sibTrans" cxnId="{ACB11E6A-9ACE-41B4-B973-1A1B2E35A833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6E350D3A-E623-45FD-A6E0-067A9719C261}">
      <dgm:prSet phldrT="[Текст]" custT="1"/>
      <dgm:spPr>
        <a:ln w="28575">
          <a:solidFill>
            <a:schemeClr val="bg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Ведение последовательной и целенаправленной работы по экологическому образованию и популяризации волонтерской деятельности.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975F7F-3FC8-4985-B1E0-73E718E14D97}" type="parTrans" cxnId="{D005E0A3-1E9B-4B2B-8DE9-C7808A834923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8535E725-A416-4FF7-8532-7C13AC510A06}" type="sibTrans" cxnId="{D005E0A3-1E9B-4B2B-8DE9-C7808A834923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EBA6EBCF-C43C-48E2-8DEA-958B174D2D89}">
      <dgm:prSet phldrT="[Текст]" custT="1"/>
      <dgm:spPr>
        <a:ln w="28575">
          <a:solidFill>
            <a:schemeClr val="bg1"/>
          </a:solidFill>
        </a:ln>
      </dgm:spPr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Развитие поддержки, дружеских отношений среди школьников разных возрастных групп и родителей.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EBD110C-1FBF-4AE8-9EE3-7C7BDC2B4F2D}" type="parTrans" cxnId="{7104BBFE-72EE-45A9-9A9A-D0F3CB125A56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4C93804F-BA87-427C-BF57-FBE8DAD1B9FA}" type="sibTrans" cxnId="{7104BBFE-72EE-45A9-9A9A-D0F3CB125A56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9E5F899A-4346-4D13-8CCA-823A815CA4A9}">
      <dgm:prSet custT="1"/>
      <dgm:spPr>
        <a:ln w="28575">
          <a:solidFill>
            <a:schemeClr val="bg1"/>
          </a:solidFill>
        </a:ln>
      </dgm:spPr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Приобретение опыта по благоустройству лесопарковой зоны поселка  силами школьников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837A4CD-A956-41DB-822D-329C1D394BFC}" type="parTrans" cxnId="{11F8497F-01EB-416E-884B-C4A39436D116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C90A8CC3-AAB8-424A-A1E4-7A08A2427198}" type="sibTrans" cxnId="{11F8497F-01EB-416E-884B-C4A39436D116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7ECF8EBF-1C74-4E63-BCF7-BD44847EC6A5}" type="pres">
      <dgm:prSet presAssocID="{CAAD8199-1522-4041-AF7A-063BDB9CA76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D4AFAC-A80D-4EE7-ADFA-BFAE6D2B1F40}" type="pres">
      <dgm:prSet presAssocID="{61BFC193-5300-441B-9C3B-B1DF67C06EDC}" presName="centerShape" presStyleLbl="node0" presStyleIdx="0" presStyleCnt="1"/>
      <dgm:spPr/>
      <dgm:t>
        <a:bodyPr/>
        <a:lstStyle/>
        <a:p>
          <a:endParaRPr lang="ru-RU"/>
        </a:p>
      </dgm:t>
    </dgm:pt>
    <dgm:pt modelId="{86029C22-27E0-458F-9E2D-307516297E4B}" type="pres">
      <dgm:prSet presAssocID="{6837A4CD-A956-41DB-822D-329C1D394BFC}" presName="parTrans" presStyleLbl="bgSibTrans2D1" presStyleIdx="0" presStyleCnt="4" custAng="9386451" custScaleX="80245" custScaleY="87900" custLinFactNeighborX="70150" custLinFactNeighborY="54860"/>
      <dgm:spPr/>
      <dgm:t>
        <a:bodyPr/>
        <a:lstStyle/>
        <a:p>
          <a:endParaRPr lang="ru-RU"/>
        </a:p>
      </dgm:t>
    </dgm:pt>
    <dgm:pt modelId="{AFB7DAC2-D928-4BAE-9946-FB27AE8075E8}" type="pres">
      <dgm:prSet presAssocID="{9E5F899A-4346-4D13-8CCA-823A815CA4A9}" presName="node" presStyleLbl="node1" presStyleIdx="0" presStyleCnt="4" custScaleX="127970" custScaleY="106646" custRadScaleRad="94059" custRadScaleInc="-32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C65F5-1005-44D9-A2F8-2A797868EED1}" type="pres">
      <dgm:prSet presAssocID="{72975F7F-3FC8-4985-B1E0-73E718E14D97}" presName="parTrans" presStyleLbl="bgSibTrans2D1" presStyleIdx="1" presStyleCnt="4" custAng="10988404" custLinFactY="75434" custLinFactNeighborX="37100" custLinFactNeighborY="100000"/>
      <dgm:spPr/>
      <dgm:t>
        <a:bodyPr/>
        <a:lstStyle/>
        <a:p>
          <a:endParaRPr lang="ru-RU"/>
        </a:p>
      </dgm:t>
    </dgm:pt>
    <dgm:pt modelId="{37148F3D-4022-4540-8983-4F8E21B3D8D6}" type="pres">
      <dgm:prSet presAssocID="{6E350D3A-E623-45FD-A6E0-067A9719C261}" presName="node" presStyleLbl="node1" presStyleIdx="1" presStyleCnt="4" custScaleX="181712" custScaleY="113000" custRadScaleRad="111252" custRadScaleInc="-31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5B735-76D9-4BE8-93B7-92B607598D18}" type="pres">
      <dgm:prSet presAssocID="{AEBD110C-1FBF-4AE8-9EE3-7C7BDC2B4F2D}" presName="parTrans" presStyleLbl="bgSibTrans2D1" presStyleIdx="2" presStyleCnt="4" custAng="10816438" custLinFactY="65013" custLinFactNeighborX="-40561" custLinFactNeighborY="100000"/>
      <dgm:spPr/>
      <dgm:t>
        <a:bodyPr/>
        <a:lstStyle/>
        <a:p>
          <a:endParaRPr lang="ru-RU"/>
        </a:p>
      </dgm:t>
    </dgm:pt>
    <dgm:pt modelId="{056AE017-4B1E-45FC-B8AC-C89EA417AC3D}" type="pres">
      <dgm:prSet presAssocID="{EBA6EBCF-C43C-48E2-8DEA-958B174D2D89}" presName="node" presStyleLbl="node1" presStyleIdx="2" presStyleCnt="4" custScaleX="144902" custScaleY="117089" custRadScaleRad="118750" custRadScaleInc="41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67E30-0F44-4B5F-BB76-43CB461A5868}" type="pres">
      <dgm:prSet presAssocID="{D9FFB0E2-94FE-4FE1-A9D1-0873F431F40D}" presName="parTrans" presStyleLbl="bgSibTrans2D1" presStyleIdx="3" presStyleCnt="4" custAng="12016426" custScaleX="106000" custLinFactNeighborX="-73687" custLinFactNeighborY="47881"/>
      <dgm:spPr/>
      <dgm:t>
        <a:bodyPr/>
        <a:lstStyle/>
        <a:p>
          <a:endParaRPr lang="ru-RU"/>
        </a:p>
      </dgm:t>
    </dgm:pt>
    <dgm:pt modelId="{D52753C3-5C73-47E9-BF65-62756867EA39}" type="pres">
      <dgm:prSet presAssocID="{40A84D2A-93A6-482F-A624-91E9B5165756}" presName="node" presStyleLbl="node1" presStyleIdx="3" presStyleCnt="4" custScaleX="112892" custScaleY="98763" custRadScaleRad="98234" custRadScaleInc="31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CAE518-527F-4271-85AC-6CD7C8F4E73A}" type="presOf" srcId="{6E350D3A-E623-45FD-A6E0-067A9719C261}" destId="{37148F3D-4022-4540-8983-4F8E21B3D8D6}" srcOrd="0" destOrd="0" presId="urn:microsoft.com/office/officeart/2005/8/layout/radial4"/>
    <dgm:cxn modelId="{11F8497F-01EB-416E-884B-C4A39436D116}" srcId="{61BFC193-5300-441B-9C3B-B1DF67C06EDC}" destId="{9E5F899A-4346-4D13-8CCA-823A815CA4A9}" srcOrd="0" destOrd="0" parTransId="{6837A4CD-A956-41DB-822D-329C1D394BFC}" sibTransId="{C90A8CC3-AAB8-424A-A1E4-7A08A2427198}"/>
    <dgm:cxn modelId="{A574998A-FC5A-4818-A6B2-4443320233FB}" type="presOf" srcId="{AEBD110C-1FBF-4AE8-9EE3-7C7BDC2B4F2D}" destId="{7225B735-76D9-4BE8-93B7-92B607598D18}" srcOrd="0" destOrd="0" presId="urn:microsoft.com/office/officeart/2005/8/layout/radial4"/>
    <dgm:cxn modelId="{63CAB911-79D2-43C8-939D-108A53CD2A18}" type="presOf" srcId="{72975F7F-3FC8-4985-B1E0-73E718E14D97}" destId="{B5EC65F5-1005-44D9-A2F8-2A797868EED1}" srcOrd="0" destOrd="0" presId="urn:microsoft.com/office/officeart/2005/8/layout/radial4"/>
    <dgm:cxn modelId="{33FBDA86-C1D5-4919-B35B-8444CFDD2C5C}" srcId="{CAAD8199-1522-4041-AF7A-063BDB9CA76F}" destId="{61BFC193-5300-441B-9C3B-B1DF67C06EDC}" srcOrd="0" destOrd="0" parTransId="{0A0856EA-B6EC-4CBC-ADDE-771D74BE15C2}" sibTransId="{E8078306-404F-4B5A-9ACC-FEA8FB0BF3B6}"/>
    <dgm:cxn modelId="{D005E0A3-1E9B-4B2B-8DE9-C7808A834923}" srcId="{61BFC193-5300-441B-9C3B-B1DF67C06EDC}" destId="{6E350D3A-E623-45FD-A6E0-067A9719C261}" srcOrd="1" destOrd="0" parTransId="{72975F7F-3FC8-4985-B1E0-73E718E14D97}" sibTransId="{8535E725-A416-4FF7-8532-7C13AC510A06}"/>
    <dgm:cxn modelId="{7104BBFE-72EE-45A9-9A9A-D0F3CB125A56}" srcId="{61BFC193-5300-441B-9C3B-B1DF67C06EDC}" destId="{EBA6EBCF-C43C-48E2-8DEA-958B174D2D89}" srcOrd="2" destOrd="0" parTransId="{AEBD110C-1FBF-4AE8-9EE3-7C7BDC2B4F2D}" sibTransId="{4C93804F-BA87-427C-BF57-FBE8DAD1B9FA}"/>
    <dgm:cxn modelId="{470560E2-9DD0-4834-B360-194D7E3556A0}" type="presOf" srcId="{CAAD8199-1522-4041-AF7A-063BDB9CA76F}" destId="{7ECF8EBF-1C74-4E63-BCF7-BD44847EC6A5}" srcOrd="0" destOrd="0" presId="urn:microsoft.com/office/officeart/2005/8/layout/radial4"/>
    <dgm:cxn modelId="{22C65E73-ECC1-46BE-8685-991C73D7148A}" type="presOf" srcId="{9E5F899A-4346-4D13-8CCA-823A815CA4A9}" destId="{AFB7DAC2-D928-4BAE-9946-FB27AE8075E8}" srcOrd="0" destOrd="0" presId="urn:microsoft.com/office/officeart/2005/8/layout/radial4"/>
    <dgm:cxn modelId="{ACB11E6A-9ACE-41B4-B973-1A1B2E35A833}" srcId="{61BFC193-5300-441B-9C3B-B1DF67C06EDC}" destId="{40A84D2A-93A6-482F-A624-91E9B5165756}" srcOrd="3" destOrd="0" parTransId="{D9FFB0E2-94FE-4FE1-A9D1-0873F431F40D}" sibTransId="{F4AA3909-2F43-4F13-BE29-5A00AAB3ECCB}"/>
    <dgm:cxn modelId="{33290A0B-CC8C-4E0E-B9CB-AD4F5FCFFDE2}" type="presOf" srcId="{40A84D2A-93A6-482F-A624-91E9B5165756}" destId="{D52753C3-5C73-47E9-BF65-62756867EA39}" srcOrd="0" destOrd="0" presId="urn:microsoft.com/office/officeart/2005/8/layout/radial4"/>
    <dgm:cxn modelId="{BAA5D2F3-E7C8-415F-93CB-493625E75C09}" type="presOf" srcId="{EBA6EBCF-C43C-48E2-8DEA-958B174D2D89}" destId="{056AE017-4B1E-45FC-B8AC-C89EA417AC3D}" srcOrd="0" destOrd="0" presId="urn:microsoft.com/office/officeart/2005/8/layout/radial4"/>
    <dgm:cxn modelId="{B93EB5B4-1724-435B-8A1E-31826C538E03}" type="presOf" srcId="{D9FFB0E2-94FE-4FE1-A9D1-0873F431F40D}" destId="{A9067E30-0F44-4B5F-BB76-43CB461A5868}" srcOrd="0" destOrd="0" presId="urn:microsoft.com/office/officeart/2005/8/layout/radial4"/>
    <dgm:cxn modelId="{93D97435-2F6D-4024-8DC1-8B38DF43A9B8}" type="presOf" srcId="{61BFC193-5300-441B-9C3B-B1DF67C06EDC}" destId="{FDD4AFAC-A80D-4EE7-ADFA-BFAE6D2B1F40}" srcOrd="0" destOrd="0" presId="urn:microsoft.com/office/officeart/2005/8/layout/radial4"/>
    <dgm:cxn modelId="{EC7B91CC-62DF-4F4A-9298-7AF5CD827670}" type="presOf" srcId="{6837A4CD-A956-41DB-822D-329C1D394BFC}" destId="{86029C22-27E0-458F-9E2D-307516297E4B}" srcOrd="0" destOrd="0" presId="urn:microsoft.com/office/officeart/2005/8/layout/radial4"/>
    <dgm:cxn modelId="{019BD18C-8AB8-40B6-BEF1-B6DB4E2D688B}" type="presParOf" srcId="{7ECF8EBF-1C74-4E63-BCF7-BD44847EC6A5}" destId="{FDD4AFAC-A80D-4EE7-ADFA-BFAE6D2B1F40}" srcOrd="0" destOrd="0" presId="urn:microsoft.com/office/officeart/2005/8/layout/radial4"/>
    <dgm:cxn modelId="{1B99409F-A56B-4C7B-8DED-CD4D76EC22C1}" type="presParOf" srcId="{7ECF8EBF-1C74-4E63-BCF7-BD44847EC6A5}" destId="{86029C22-27E0-458F-9E2D-307516297E4B}" srcOrd="1" destOrd="0" presId="urn:microsoft.com/office/officeart/2005/8/layout/radial4"/>
    <dgm:cxn modelId="{CBA319FC-1B13-4BDD-A2FB-974D090F4647}" type="presParOf" srcId="{7ECF8EBF-1C74-4E63-BCF7-BD44847EC6A5}" destId="{AFB7DAC2-D928-4BAE-9946-FB27AE8075E8}" srcOrd="2" destOrd="0" presId="urn:microsoft.com/office/officeart/2005/8/layout/radial4"/>
    <dgm:cxn modelId="{6322DB4F-FAD1-4F63-A6D9-91DE3158FDD2}" type="presParOf" srcId="{7ECF8EBF-1C74-4E63-BCF7-BD44847EC6A5}" destId="{B5EC65F5-1005-44D9-A2F8-2A797868EED1}" srcOrd="3" destOrd="0" presId="urn:microsoft.com/office/officeart/2005/8/layout/radial4"/>
    <dgm:cxn modelId="{CBF68864-D157-41A7-B24E-8CA73A08EA7D}" type="presParOf" srcId="{7ECF8EBF-1C74-4E63-BCF7-BD44847EC6A5}" destId="{37148F3D-4022-4540-8983-4F8E21B3D8D6}" srcOrd="4" destOrd="0" presId="urn:microsoft.com/office/officeart/2005/8/layout/radial4"/>
    <dgm:cxn modelId="{0435449B-36C1-4826-9F33-B1CD138D5E7D}" type="presParOf" srcId="{7ECF8EBF-1C74-4E63-BCF7-BD44847EC6A5}" destId="{7225B735-76D9-4BE8-93B7-92B607598D18}" srcOrd="5" destOrd="0" presId="urn:microsoft.com/office/officeart/2005/8/layout/radial4"/>
    <dgm:cxn modelId="{3F505520-41F7-4265-BD6B-86FB0E7BABAD}" type="presParOf" srcId="{7ECF8EBF-1C74-4E63-BCF7-BD44847EC6A5}" destId="{056AE017-4B1E-45FC-B8AC-C89EA417AC3D}" srcOrd="6" destOrd="0" presId="urn:microsoft.com/office/officeart/2005/8/layout/radial4"/>
    <dgm:cxn modelId="{795578BE-5AFE-4EC2-BBBB-400201B0069C}" type="presParOf" srcId="{7ECF8EBF-1C74-4E63-BCF7-BD44847EC6A5}" destId="{A9067E30-0F44-4B5F-BB76-43CB461A5868}" srcOrd="7" destOrd="0" presId="urn:microsoft.com/office/officeart/2005/8/layout/radial4"/>
    <dgm:cxn modelId="{11F6D214-F1BF-48A4-99D1-5E035CF1F49A}" type="presParOf" srcId="{7ECF8EBF-1C74-4E63-BCF7-BD44847EC6A5}" destId="{D52753C3-5C73-47E9-BF65-62756867EA3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D0BFFE-6F3D-4411-95B4-C232BE057B01}">
      <dsp:nvSpPr>
        <dsp:cNvPr id="0" name=""/>
        <dsp:cNvSpPr/>
      </dsp:nvSpPr>
      <dsp:spPr>
        <a:xfrm rot="16200000">
          <a:off x="1142" y="38410"/>
          <a:ext cx="5321693" cy="5325578"/>
        </a:xfrm>
        <a:prstGeom prst="downArrow">
          <a:avLst>
            <a:gd name="adj1" fmla="val 50000"/>
            <a:gd name="adj2" fmla="val 35000"/>
          </a:avLst>
        </a:prstGeom>
        <a:solidFill>
          <a:srgbClr val="009999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Дети и подростки (обучающиеся МБОУ 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Озерненская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СШ)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1142" y="38410"/>
        <a:ext cx="5321693" cy="5325578"/>
      </dsp:txXfrm>
    </dsp:sp>
    <dsp:sp modelId="{1C286E84-514E-4330-B0E3-3B55A29C456F}">
      <dsp:nvSpPr>
        <dsp:cNvPr id="0" name=""/>
        <dsp:cNvSpPr/>
      </dsp:nvSpPr>
      <dsp:spPr>
        <a:xfrm rot="5400000">
          <a:off x="5586902" y="38410"/>
          <a:ext cx="5321693" cy="532557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Родители обучающихся, жители и гости п.Озерный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586902" y="38410"/>
        <a:ext cx="5321693" cy="53255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D4AFAC-A80D-4EE7-ADFA-BFAE6D2B1F40}">
      <dsp:nvSpPr>
        <dsp:cNvPr id="0" name=""/>
        <dsp:cNvSpPr/>
      </dsp:nvSpPr>
      <dsp:spPr>
        <a:xfrm>
          <a:off x="4355878" y="3492658"/>
          <a:ext cx="3139004" cy="31390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itchFamily="18" charset="0"/>
            <a:cs typeface="Times New Roman" pitchFamily="18" charset="0"/>
          </a:endParaRPr>
        </a:p>
      </dsp:txBody>
      <dsp:txXfrm>
        <a:off x="4355878" y="3492658"/>
        <a:ext cx="3139004" cy="3139004"/>
      </dsp:txXfrm>
    </dsp:sp>
    <dsp:sp modelId="{86029C22-27E0-458F-9E2D-307516297E4B}">
      <dsp:nvSpPr>
        <dsp:cNvPr id="0" name=""/>
        <dsp:cNvSpPr/>
      </dsp:nvSpPr>
      <dsp:spPr>
        <a:xfrm rot="20217888">
          <a:off x="3785966" y="5134130"/>
          <a:ext cx="1773452" cy="78636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7DAC2-D928-4BAE-9946-FB27AE8075E8}">
      <dsp:nvSpPr>
        <dsp:cNvPr id="0" name=""/>
        <dsp:cNvSpPr/>
      </dsp:nvSpPr>
      <dsp:spPr>
        <a:xfrm>
          <a:off x="109298" y="3754326"/>
          <a:ext cx="3816135" cy="25441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Повышение экологической культуры жителей и гостей поселка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9298" y="3754326"/>
        <a:ext cx="3816135" cy="2544193"/>
      </dsp:txXfrm>
    </dsp:sp>
    <dsp:sp modelId="{B5EC65F5-1005-44D9-A2F8-2A797868EED1}">
      <dsp:nvSpPr>
        <dsp:cNvPr id="0" name=""/>
        <dsp:cNvSpPr/>
      </dsp:nvSpPr>
      <dsp:spPr>
        <a:xfrm rot="3229723">
          <a:off x="3538569" y="3723912"/>
          <a:ext cx="2885131" cy="89461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48F3D-4022-4540-8983-4F8E21B3D8D6}">
      <dsp:nvSpPr>
        <dsp:cNvPr id="0" name=""/>
        <dsp:cNvSpPr/>
      </dsp:nvSpPr>
      <dsp:spPr>
        <a:xfrm>
          <a:off x="918075" y="137736"/>
          <a:ext cx="4157520" cy="2695777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Повышение социальной активности учащихся МБОУ </a:t>
          </a:r>
          <a:r>
            <a:rPr lang="ru-RU" sz="3200" kern="1200" dirty="0" err="1" smtClean="0">
              <a:latin typeface="Times New Roman" pitchFamily="18" charset="0"/>
              <a:cs typeface="Times New Roman" pitchFamily="18" charset="0"/>
            </a:rPr>
            <a:t>Озерненская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СШ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18075" y="137736"/>
        <a:ext cx="4157520" cy="2695777"/>
      </dsp:txXfrm>
    </dsp:sp>
    <dsp:sp modelId="{7225B735-76D9-4BE8-93B7-92B607598D18}">
      <dsp:nvSpPr>
        <dsp:cNvPr id="0" name=""/>
        <dsp:cNvSpPr/>
      </dsp:nvSpPr>
      <dsp:spPr>
        <a:xfrm rot="8046604">
          <a:off x="5362229" y="3678744"/>
          <a:ext cx="3179540" cy="89461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AE017-4B1E-45FC-B8AC-C89EA417AC3D}">
      <dsp:nvSpPr>
        <dsp:cNvPr id="0" name=""/>
        <dsp:cNvSpPr/>
      </dsp:nvSpPr>
      <dsp:spPr>
        <a:xfrm>
          <a:off x="7182195" y="106416"/>
          <a:ext cx="4321056" cy="2793326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Сотрудничество и взаимодействие обучающихся, родителей, педагогов и жителей поселка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182195" y="106416"/>
        <a:ext cx="4321056" cy="2793326"/>
      </dsp:txXfrm>
    </dsp:sp>
    <dsp:sp modelId="{A9067E30-0F44-4B5F-BB76-43CB461A5868}">
      <dsp:nvSpPr>
        <dsp:cNvPr id="0" name=""/>
        <dsp:cNvSpPr/>
      </dsp:nvSpPr>
      <dsp:spPr>
        <a:xfrm rot="11978151">
          <a:off x="5855259" y="5011353"/>
          <a:ext cx="2452221" cy="89461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753C3-5C73-47E9-BF65-62756867EA39}">
      <dsp:nvSpPr>
        <dsp:cNvPr id="0" name=""/>
        <dsp:cNvSpPr/>
      </dsp:nvSpPr>
      <dsp:spPr>
        <a:xfrm>
          <a:off x="8259442" y="3839365"/>
          <a:ext cx="3366501" cy="2356133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Чистая лесопарковая зона поселка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59442" y="3839365"/>
        <a:ext cx="3366501" cy="23561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D4AFAC-A80D-4EE7-ADFA-BFAE6D2B1F40}">
      <dsp:nvSpPr>
        <dsp:cNvPr id="0" name=""/>
        <dsp:cNvSpPr/>
      </dsp:nvSpPr>
      <dsp:spPr>
        <a:xfrm>
          <a:off x="4355878" y="3492658"/>
          <a:ext cx="3139004" cy="31390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55878" y="3492658"/>
        <a:ext cx="3139004" cy="3139004"/>
      </dsp:txXfrm>
    </dsp:sp>
    <dsp:sp modelId="{86029C22-27E0-458F-9E2D-307516297E4B}">
      <dsp:nvSpPr>
        <dsp:cNvPr id="0" name=""/>
        <dsp:cNvSpPr/>
      </dsp:nvSpPr>
      <dsp:spPr>
        <a:xfrm rot="20217888">
          <a:off x="3785966" y="5134130"/>
          <a:ext cx="1773452" cy="78636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7DAC2-D928-4BAE-9946-FB27AE8075E8}">
      <dsp:nvSpPr>
        <dsp:cNvPr id="0" name=""/>
        <dsp:cNvSpPr/>
      </dsp:nvSpPr>
      <dsp:spPr>
        <a:xfrm>
          <a:off x="109298" y="3754326"/>
          <a:ext cx="3816135" cy="25441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Приобретение опыта по благоустройству лесопарковой зоны поселка  силами школьников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9298" y="3754326"/>
        <a:ext cx="3816135" cy="2544193"/>
      </dsp:txXfrm>
    </dsp:sp>
    <dsp:sp modelId="{B5EC65F5-1005-44D9-A2F8-2A797868EED1}">
      <dsp:nvSpPr>
        <dsp:cNvPr id="0" name=""/>
        <dsp:cNvSpPr/>
      </dsp:nvSpPr>
      <dsp:spPr>
        <a:xfrm rot="3229723">
          <a:off x="3538569" y="3723912"/>
          <a:ext cx="2885131" cy="89461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48F3D-4022-4540-8983-4F8E21B3D8D6}">
      <dsp:nvSpPr>
        <dsp:cNvPr id="0" name=""/>
        <dsp:cNvSpPr/>
      </dsp:nvSpPr>
      <dsp:spPr>
        <a:xfrm>
          <a:off x="287460" y="137736"/>
          <a:ext cx="5418751" cy="2695777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Ведение последовательной и целенаправленной работы по экологическому образованию и популяризации волонтерской деятельности.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87460" y="137736"/>
        <a:ext cx="5418751" cy="2695777"/>
      </dsp:txXfrm>
    </dsp:sp>
    <dsp:sp modelId="{7225B735-76D9-4BE8-93B7-92B607598D18}">
      <dsp:nvSpPr>
        <dsp:cNvPr id="0" name=""/>
        <dsp:cNvSpPr/>
      </dsp:nvSpPr>
      <dsp:spPr>
        <a:xfrm rot="8046604">
          <a:off x="5362229" y="3678744"/>
          <a:ext cx="3179540" cy="89461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AE017-4B1E-45FC-B8AC-C89EA417AC3D}">
      <dsp:nvSpPr>
        <dsp:cNvPr id="0" name=""/>
        <dsp:cNvSpPr/>
      </dsp:nvSpPr>
      <dsp:spPr>
        <a:xfrm>
          <a:off x="7182195" y="106416"/>
          <a:ext cx="4321056" cy="2793326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Развитие поддержки, дружеских отношений среди школьников разных возрастных групп и родителей.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182195" y="106416"/>
        <a:ext cx="4321056" cy="2793326"/>
      </dsp:txXfrm>
    </dsp:sp>
    <dsp:sp modelId="{A9067E30-0F44-4B5F-BB76-43CB461A5868}">
      <dsp:nvSpPr>
        <dsp:cNvPr id="0" name=""/>
        <dsp:cNvSpPr/>
      </dsp:nvSpPr>
      <dsp:spPr>
        <a:xfrm rot="11978151">
          <a:off x="5855259" y="5011353"/>
          <a:ext cx="2452221" cy="89461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753C3-5C73-47E9-BF65-62756867EA39}">
      <dsp:nvSpPr>
        <dsp:cNvPr id="0" name=""/>
        <dsp:cNvSpPr/>
      </dsp:nvSpPr>
      <dsp:spPr>
        <a:xfrm>
          <a:off x="8259442" y="3839365"/>
          <a:ext cx="3366501" cy="2356133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Чистая лесопарковая зона поселка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59442" y="3839365"/>
        <a:ext cx="3366501" cy="2356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DBA4D-D549-4691-ADC3-3EC0E1F46B89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37EBB-B345-4846-AF3B-F92ED280CB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5806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5CA3B-4FCC-43FF-B6F2-C5647FBF4574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DE086-2272-462D-A0DD-9729DCD857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417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DE086-2272-462D-A0DD-9729DCD8575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DE086-2272-462D-A0DD-9729DCD8575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DE086-2272-462D-A0DD-9729DCD8575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DE086-2272-462D-A0DD-9729DCD8575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DE086-2272-462D-A0DD-9729DCD8575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7C53-54DF-4775-B7E6-2FDAA63175E1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8A39-C479-43C3-B64F-BA12CA21E7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26995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7C53-54DF-4775-B7E6-2FDAA63175E1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8A39-C479-43C3-B64F-BA12CA21E7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169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7C53-54DF-4775-B7E6-2FDAA63175E1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8A39-C479-43C3-B64F-BA12CA21E7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90284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7C53-54DF-4775-B7E6-2FDAA63175E1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8A39-C479-43C3-B64F-BA12CA21E7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3818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7C53-54DF-4775-B7E6-2FDAA63175E1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8A39-C479-43C3-B64F-BA12CA21E7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9233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7C53-54DF-4775-B7E6-2FDAA63175E1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8A39-C479-43C3-B64F-BA12CA21E7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6828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7C53-54DF-4775-B7E6-2FDAA63175E1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8A39-C479-43C3-B64F-BA12CA21E7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38576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7C53-54DF-4775-B7E6-2FDAA63175E1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8A39-C479-43C3-B64F-BA12CA21E7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43406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7C53-54DF-4775-B7E6-2FDAA63175E1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8A39-C479-43C3-B64F-BA12CA21E7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98040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7C53-54DF-4775-B7E6-2FDAA63175E1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8A39-C479-43C3-B64F-BA12CA21E7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9558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7C53-54DF-4775-B7E6-2FDAA63175E1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8A39-C479-43C3-B64F-BA12CA21E7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392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87C53-54DF-4775-B7E6-2FDAA63175E1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18A39-C479-43C3-B64F-BA12CA21E7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141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6.jpeg"/><Relationship Id="rId2" Type="http://schemas.openxmlformats.org/officeDocument/2006/relationships/image" Target="../media/image1.pn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9.jpeg"/><Relationship Id="rId23" Type="http://schemas.openxmlformats.org/officeDocument/2006/relationships/image" Target="../media/image8.jpeg"/><Relationship Id="rId19" Type="http://schemas.openxmlformats.org/officeDocument/2006/relationships/image" Target="../media/image4.jpeg"/><Relationship Id="rId4" Type="http://schemas.openxmlformats.org/officeDocument/2006/relationships/image" Target="../media/image3.png"/><Relationship Id="rId2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12" Type="http://schemas.openxmlformats.org/officeDocument/2006/relationships/hyperlink" Target="https://vk.com/public20859861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hyperlink" Target="https://vk.com/public196977666" TargetMode="External"/><Relationship Id="rId5" Type="http://schemas.microsoft.com/office/2007/relationships/hdphoto" Target="../media/hdphoto2.wdp"/><Relationship Id="rId10" Type="http://schemas.openxmlformats.org/officeDocument/2006/relationships/hyperlink" Target="https://school-ozer.gov67.ru/" TargetMode="External"/><Relationship Id="rId4" Type="http://schemas.openxmlformats.org/officeDocument/2006/relationships/image" Target="../media/image2.png"/><Relationship Id="rId9" Type="http://schemas.microsoft.com/office/2007/relationships/hdphoto" Target="../media/hdphoto46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2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07" t="16423" r="27893" b="15011"/>
          <a:stretch/>
        </p:blipFill>
        <p:spPr>
          <a:xfrm>
            <a:off x="-1519518" y="0"/>
            <a:ext cx="15837362" cy="86868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083612" y="1250757"/>
            <a:ext cx="7660342" cy="2178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Экологический проект</a:t>
            </a:r>
            <a:endParaRPr lang="ru-RU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5400" b="1" dirty="0" smtClean="0">
                <a:solidFill>
                  <a:srgbClr val="003300"/>
                </a:solidFill>
                <a:latin typeface="Mistral" panose="03090702030407020403" pitchFamily="66" charset="0"/>
                <a:cs typeface="Times New Roman" pitchFamily="18" charset="0"/>
              </a:rPr>
              <a:t> «В </a:t>
            </a:r>
            <a:r>
              <a:rPr lang="ru-RU" sz="5400" b="1" dirty="0" smtClean="0">
                <a:solidFill>
                  <a:srgbClr val="003300"/>
                </a:solidFill>
                <a:latin typeface="Mistral" panose="03090702030407020403" pitchFamily="66" charset="0"/>
                <a:cs typeface="Times New Roman" pitchFamily="18" charset="0"/>
              </a:rPr>
              <a:t>СТИЛЕ </a:t>
            </a:r>
            <a:r>
              <a:rPr lang="ru-RU" sz="5400" b="1" dirty="0" smtClean="0">
                <a:solidFill>
                  <a:srgbClr val="003300"/>
                </a:solidFill>
                <a:latin typeface="Mistral" panose="03090702030407020403" pitchFamily="66" charset="0"/>
                <a:cs typeface="Times New Roman" pitchFamily="18" charset="0"/>
              </a:rPr>
              <a:t> ЭКО</a:t>
            </a:r>
            <a:r>
              <a:rPr lang="ru-RU" sz="5400" b="1" dirty="0" smtClean="0">
                <a:solidFill>
                  <a:srgbClr val="003300"/>
                </a:solidFill>
                <a:latin typeface="Mistral" panose="03090702030407020403" pitchFamily="66" charset="0"/>
                <a:cs typeface="Times New Roman" pitchFamily="18" charset="0"/>
              </a:rPr>
              <a:t>»</a:t>
            </a:r>
            <a:endParaRPr lang="ru-RU" sz="5400" b="1" dirty="0">
              <a:solidFill>
                <a:srgbClr val="003300"/>
              </a:solidFill>
              <a:latin typeface="Mistral" panose="03090702030407020403" pitchFamily="66" charset="0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90678" y="3364171"/>
            <a:ext cx="11548328" cy="2521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  <a:p>
            <a:pPr algn="l">
              <a:lnSpc>
                <a:spcPct val="10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 Шевченко Наталья Сергеевна,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учитель иностранного языка, </a:t>
            </a:r>
          </a:p>
          <a:p>
            <a:pPr algn="r">
              <a:lnSpc>
                <a:spcPct val="100000"/>
              </a:lnSpc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педагог дополнительного образования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" y="169837"/>
            <a:ext cx="12004766" cy="1293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Озерненская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средняя школа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Духовщинского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района Смоленской области,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школьный волонтерский отряд «Активисты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2673152" y="5820473"/>
            <a:ext cx="3859305" cy="19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.Озерный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3732467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07" t="16423" r="27893" b="15011"/>
          <a:stretch/>
        </p:blipFill>
        <p:spPr>
          <a:xfrm>
            <a:off x="0" y="31"/>
            <a:ext cx="12192000" cy="6857969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1554247313"/>
              </p:ext>
            </p:extLst>
          </p:nvPr>
        </p:nvGraphicFramePr>
        <p:xfrm>
          <a:off x="300445" y="104504"/>
          <a:ext cx="11625944" cy="653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35062" y="4177862"/>
            <a:ext cx="3058510" cy="184665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Достигнутые результаты проекта</a:t>
            </a:r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7358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07" t="16423" r="27893" b="15011"/>
          <a:stretch/>
        </p:blipFill>
        <p:spPr>
          <a:xfrm>
            <a:off x="-22168" y="0"/>
            <a:ext cx="12214168" cy="6858000"/>
          </a:xfrm>
          <a:prstGeom prst="rect">
            <a:avLst/>
          </a:prstGeom>
        </p:spPr>
      </p:pic>
      <p:sp>
        <p:nvSpPr>
          <p:cNvPr id="23" name="Rectangle 8"/>
          <p:cNvSpPr>
            <a:spLocks noChangeArrowheads="1"/>
          </p:cNvSpPr>
          <p:nvPr/>
        </p:nvSpPr>
        <p:spPr bwMode="gray">
          <a:xfrm>
            <a:off x="5454869" y="252248"/>
            <a:ext cx="646386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indent="725488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Представителями ПАО ЮНИПРО Смоленская ГРЭС был организован фотоконкурс «В объективе ЮНИПРО», где задачей ребят было представить на картинке лучшие уголки родного поселка.</a:t>
            </a:r>
          </a:p>
          <a:p>
            <a:pPr indent="630238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Многие работники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Озерненской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ГРЭС являются родителями, таким образом, ребятам было вдвойне приятно реализовывать ДОБРЫЕ ДЕЛА.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0" y="-2"/>
            <a:ext cx="10610192" cy="6884514"/>
            <a:chOff x="377174" y="1546246"/>
            <a:chExt cx="9530516" cy="4880831"/>
          </a:xfrm>
        </p:grpSpPr>
        <p:sp>
          <p:nvSpPr>
            <p:cNvPr id="26" name="Freeform 3"/>
            <p:cNvSpPr>
              <a:spLocks/>
            </p:cNvSpPr>
            <p:nvPr/>
          </p:nvSpPr>
          <p:spPr bwMode="gray">
            <a:xfrm>
              <a:off x="377174" y="4906891"/>
              <a:ext cx="1358762" cy="1501390"/>
            </a:xfrm>
            <a:custGeom>
              <a:avLst/>
              <a:gdLst>
                <a:gd name="T0" fmla="*/ 2147483647 w 1104"/>
                <a:gd name="T1" fmla="*/ 2147483647 h 1256"/>
                <a:gd name="T2" fmla="*/ 2147483647 w 1104"/>
                <a:gd name="T3" fmla="*/ 0 h 1256"/>
                <a:gd name="T4" fmla="*/ 0 w 1104"/>
                <a:gd name="T5" fmla="*/ 0 h 1256"/>
                <a:gd name="T6" fmla="*/ 0 w 1104"/>
                <a:gd name="T7" fmla="*/ 2147483647 h 1256"/>
                <a:gd name="T8" fmla="*/ 2147483647 w 1104"/>
                <a:gd name="T9" fmla="*/ 2147483647 h 1256"/>
                <a:gd name="T10" fmla="*/ 2147483647 w 1104"/>
                <a:gd name="T11" fmla="*/ 2147483647 h 1256"/>
                <a:gd name="T12" fmla="*/ 2147483647 w 1104"/>
                <a:gd name="T13" fmla="*/ 2147483647 h 1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1256"/>
                <a:gd name="T23" fmla="*/ 1104 w 1104"/>
                <a:gd name="T24" fmla="*/ 1256 h 1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solidFill>
              <a:srgbClr val="91BF63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4"/>
            <p:cNvSpPr>
              <a:spLocks/>
            </p:cNvSpPr>
            <p:nvPr/>
          </p:nvSpPr>
          <p:spPr bwMode="gray">
            <a:xfrm rot="10800000">
              <a:off x="3623769" y="1546246"/>
              <a:ext cx="1369971" cy="1378022"/>
            </a:xfrm>
            <a:custGeom>
              <a:avLst/>
              <a:gdLst>
                <a:gd name="T0" fmla="*/ 2147483647 w 1104"/>
                <a:gd name="T1" fmla="*/ 2147483647 h 1256"/>
                <a:gd name="T2" fmla="*/ 2147483647 w 1104"/>
                <a:gd name="T3" fmla="*/ 0 h 1256"/>
                <a:gd name="T4" fmla="*/ 0 w 1104"/>
                <a:gd name="T5" fmla="*/ 0 h 1256"/>
                <a:gd name="T6" fmla="*/ 0 w 1104"/>
                <a:gd name="T7" fmla="*/ 2147483647 h 1256"/>
                <a:gd name="T8" fmla="*/ 2147483647 w 1104"/>
                <a:gd name="T9" fmla="*/ 2147483647 h 1256"/>
                <a:gd name="T10" fmla="*/ 2147483647 w 1104"/>
                <a:gd name="T11" fmla="*/ 2147483647 h 1256"/>
                <a:gd name="T12" fmla="*/ 2147483647 w 1104"/>
                <a:gd name="T13" fmla="*/ 2147483647 h 1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1256"/>
                <a:gd name="T23" fmla="*/ 1104 w 1104"/>
                <a:gd name="T24" fmla="*/ 1256 h 1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solidFill>
              <a:srgbClr val="91BF63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Rectangle 5"/>
            <p:cNvSpPr>
              <a:spLocks noChangeArrowheads="1"/>
            </p:cNvSpPr>
            <p:nvPr/>
          </p:nvSpPr>
          <p:spPr bwMode="gray">
            <a:xfrm>
              <a:off x="547108" y="1741985"/>
              <a:ext cx="4191728" cy="466629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600">
                <a:solidFill>
                  <a:srgbClr val="FFFFFF"/>
                </a:solidFill>
              </a:endParaRPr>
            </a:p>
          </p:txBody>
        </p:sp>
        <p:sp>
          <p:nvSpPr>
            <p:cNvPr id="29" name="TextBox 15"/>
            <p:cNvSpPr txBox="1">
              <a:spLocks noChangeArrowheads="1"/>
            </p:cNvSpPr>
            <p:nvPr/>
          </p:nvSpPr>
          <p:spPr bwMode="auto">
            <a:xfrm>
              <a:off x="1325977" y="1546247"/>
              <a:ext cx="8581713" cy="501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Привлеченные партнеры проекта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17"/>
            <p:cNvSpPr txBox="1">
              <a:spLocks noChangeArrowheads="1"/>
            </p:cNvSpPr>
            <p:nvPr/>
          </p:nvSpPr>
          <p:spPr bwMode="auto">
            <a:xfrm>
              <a:off x="617916" y="2172164"/>
              <a:ext cx="4177565" cy="4254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indent="441325" algn="just"/>
              <a:r>
                <a:rPr lang="ru-RU" sz="3200" i="1" dirty="0" smtClean="0">
                  <a:latin typeface="Times New Roman" pitchFamily="18" charset="0"/>
                  <a:cs typeface="Times New Roman" pitchFamily="18" charset="0"/>
                </a:rPr>
                <a:t>ПАО </a:t>
              </a:r>
              <a:r>
                <a:rPr lang="ru-RU" sz="3200" i="1" dirty="0" smtClean="0">
                  <a:latin typeface="Times New Roman" pitchFamily="18" charset="0"/>
                  <a:cs typeface="Times New Roman" pitchFamily="18" charset="0"/>
                </a:rPr>
                <a:t>ЮНИПРО </a:t>
              </a:r>
              <a:r>
                <a:rPr lang="ru-RU" sz="3200" i="1" dirty="0" smtClean="0">
                  <a:latin typeface="Times New Roman" pitchFamily="18" charset="0"/>
                  <a:cs typeface="Times New Roman" pitchFamily="18" charset="0"/>
                </a:rPr>
                <a:t>Смоленская ГРЭС </a:t>
              </a:r>
              <a:r>
                <a:rPr lang="ru-RU" sz="3200" i="1" dirty="0" smtClean="0">
                  <a:latin typeface="Times New Roman" pitchFamily="18" charset="0"/>
                  <a:cs typeface="Times New Roman" pitchFamily="18" charset="0"/>
                </a:rPr>
                <a:t>п.Озерный</a:t>
              </a:r>
            </a:p>
            <a:p>
              <a:pPr indent="441325" algn="just"/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Сотрудники филиала ПАО ЮНИПРО приняли активное участие в мероприятиях по уборке лесопарковой зоны поселка Озерный, став отличным примером для подрастающего поколения. 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Freeform 7"/>
          <p:cNvSpPr>
            <a:spLocks/>
          </p:cNvSpPr>
          <p:nvPr/>
        </p:nvSpPr>
        <p:spPr bwMode="gray">
          <a:xfrm rot="10800000">
            <a:off x="10842169" y="0"/>
            <a:ext cx="1349829" cy="1853851"/>
          </a:xfrm>
          <a:custGeom>
            <a:avLst/>
            <a:gdLst>
              <a:gd name="T0" fmla="*/ 2147483647 w 1104"/>
              <a:gd name="T1" fmla="*/ 2147483647 h 1256"/>
              <a:gd name="T2" fmla="*/ 2147483647 w 1104"/>
              <a:gd name="T3" fmla="*/ 0 h 1256"/>
              <a:gd name="T4" fmla="*/ 0 w 1104"/>
              <a:gd name="T5" fmla="*/ 0 h 1256"/>
              <a:gd name="T6" fmla="*/ 0 w 1104"/>
              <a:gd name="T7" fmla="*/ 2147483647 h 1256"/>
              <a:gd name="T8" fmla="*/ 2147483647 w 1104"/>
              <a:gd name="T9" fmla="*/ 2147483647 h 1256"/>
              <a:gd name="T10" fmla="*/ 2147483647 w 1104"/>
              <a:gd name="T11" fmla="*/ 2147483647 h 1256"/>
              <a:gd name="T12" fmla="*/ 2147483647 w 1104"/>
              <a:gd name="T13" fmla="*/ 2147483647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Freeform 7"/>
          <p:cNvSpPr>
            <a:spLocks/>
          </p:cNvSpPr>
          <p:nvPr/>
        </p:nvSpPr>
        <p:spPr bwMode="gray">
          <a:xfrm rot="10800000" flipH="1" flipV="1">
            <a:off x="4997669" y="5166126"/>
            <a:ext cx="1873647" cy="1691873"/>
          </a:xfrm>
          <a:custGeom>
            <a:avLst/>
            <a:gdLst>
              <a:gd name="T0" fmla="*/ 2147483647 w 1104"/>
              <a:gd name="T1" fmla="*/ 2147483647 h 1256"/>
              <a:gd name="T2" fmla="*/ 2147483647 w 1104"/>
              <a:gd name="T3" fmla="*/ 0 h 1256"/>
              <a:gd name="T4" fmla="*/ 0 w 1104"/>
              <a:gd name="T5" fmla="*/ 0 h 1256"/>
              <a:gd name="T6" fmla="*/ 0 w 1104"/>
              <a:gd name="T7" fmla="*/ 2147483647 h 1256"/>
              <a:gd name="T8" fmla="*/ 2147483647 w 1104"/>
              <a:gd name="T9" fmla="*/ 2147483647 h 1256"/>
              <a:gd name="T10" fmla="*/ 2147483647 w 1104"/>
              <a:gd name="T11" fmla="*/ 2147483647 h 1256"/>
              <a:gd name="T12" fmla="*/ 2147483647 w 1104"/>
              <a:gd name="T13" fmla="*/ 2147483647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8476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981223" y="74713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https://pp.vk.me/c617419/v617419885/125a5/dvCL3Q_Xpu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07" t="16423" r="27893" b="15011"/>
          <a:stretch/>
        </p:blipFill>
        <p:spPr>
          <a:xfrm>
            <a:off x="-11321" y="11304"/>
            <a:ext cx="12203321" cy="68692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959">
            <a:off x="10208988" y="4496595"/>
            <a:ext cx="1876618" cy="140746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gray">
          <a:xfrm>
            <a:off x="680464" y="86123"/>
            <a:ext cx="10612067" cy="83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Экологический субботник «Кто если не мы!»</a:t>
            </a:r>
            <a:endParaRPr lang="ru-RU" sz="3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7975" y="5002846"/>
            <a:ext cx="116053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здоровый </a:t>
            </a:r>
            <a:r>
              <a:rPr lang="ru-RU" sz="2000" b="1" i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 жизни – </a:t>
            </a:r>
            <a:r>
              <a:rPr lang="ru-RU" sz="2000" b="1" i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есть оберегаем </a:t>
            </a:r>
            <a:r>
              <a:rPr lang="ru-RU" sz="2000" b="1" i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себя от болезней и </a:t>
            </a:r>
            <a:r>
              <a:rPr lang="ru-RU" sz="2000" b="1" i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стараемся</a:t>
            </a:r>
            <a:endParaRPr lang="ru-RU" sz="2000" b="1" i="1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F:\IMG-20230206-WA0001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19752" y="1117418"/>
            <a:ext cx="3704895" cy="201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1" name="Picture 1" descr="C:\Users\Школа\Desktop\6BlcAyf-u5E.jpg"/>
          <p:cNvPicPr>
            <a:picLocks noChangeAspect="1" noChangeArrowheads="1"/>
          </p:cNvPicPr>
          <p:nvPr/>
        </p:nvPicPr>
        <p:blipFill>
          <a:blip r:embed="rId20" cstate="print"/>
          <a:srcRect r="19593"/>
          <a:stretch>
            <a:fillRect/>
          </a:stretch>
        </p:blipFill>
        <p:spPr bwMode="auto">
          <a:xfrm>
            <a:off x="283779" y="3272143"/>
            <a:ext cx="3972910" cy="2409190"/>
          </a:xfrm>
          <a:prstGeom prst="rect">
            <a:avLst/>
          </a:prstGeom>
          <a:noFill/>
        </p:spPr>
      </p:pic>
      <p:pic>
        <p:nvPicPr>
          <p:cNvPr id="25" name="Рисунок 24" descr="F:\эко проект\IMG-20230206-WA0006.jpg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20852378">
            <a:off x="1339730" y="1167569"/>
            <a:ext cx="2922558" cy="228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Users\Школа\Desktop\Fbk2oWhcVyQ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68281" y="3515712"/>
            <a:ext cx="4045498" cy="2160204"/>
          </a:xfrm>
          <a:prstGeom prst="rect">
            <a:avLst/>
          </a:prstGeom>
          <a:noFill/>
        </p:spPr>
      </p:pic>
      <p:pic>
        <p:nvPicPr>
          <p:cNvPr id="28" name="Рисунок 27" descr="F:\эко проект\IMG-20230206-WA0003.jpg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rot="961030">
            <a:off x="8069437" y="1297120"/>
            <a:ext cx="3005044" cy="232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Школа\Desktop\V2YNMyJQbbU.jpg"/>
          <p:cNvPicPr>
            <a:picLocks noChangeAspect="1" noChangeArrowheads="1"/>
          </p:cNvPicPr>
          <p:nvPr/>
        </p:nvPicPr>
        <p:blipFill>
          <a:blip r:embed="rId24" cstate="print"/>
          <a:srcRect t="24592"/>
          <a:stretch>
            <a:fillRect/>
          </a:stretch>
        </p:blipFill>
        <p:spPr bwMode="auto">
          <a:xfrm>
            <a:off x="3440168" y="3200400"/>
            <a:ext cx="5278164" cy="2985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99527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07" t="16423" r="27893" b="15011"/>
          <a:stretch/>
        </p:blipFill>
        <p:spPr>
          <a:xfrm>
            <a:off x="0" y="31"/>
            <a:ext cx="12192000" cy="6857969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222069" y="136809"/>
            <a:ext cx="10577310" cy="83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Размещение кормушек</a:t>
            </a:r>
            <a:endParaRPr lang="ru-RU" sz="3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222069" y="5185954"/>
            <a:ext cx="11693434" cy="1547690"/>
          </a:xfrm>
          <a:prstGeom prst="rect">
            <a:avLst/>
          </a:prstGeom>
          <a:ln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Несколько раз в год ребята МБОУ </a:t>
            </a:r>
            <a:r>
              <a:rPr lang="ru-RU" sz="2400" b="1" i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Озерненская</a:t>
            </a:r>
            <a:r>
              <a:rPr lang="ru-RU" sz="2400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СШ обновляют кормушки в лесопарковой зоне.</a:t>
            </a:r>
          </a:p>
          <a:p>
            <a:pPr algn="ctr"/>
            <a:r>
              <a:rPr lang="ru-RU" sz="2400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Традиционными являются зимние акции «Покорми птиц»</a:t>
            </a:r>
            <a:endParaRPr lang="ru-RU" sz="2400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Рисунок 9" descr="F:\эко проект\IMG-20230206-WA00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741" y="887599"/>
            <a:ext cx="2301456" cy="227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1" descr="G:\волонтеры\IMG_20230624_100441_1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0209" y="914400"/>
            <a:ext cx="2719552" cy="3626069"/>
          </a:xfrm>
          <a:prstGeom prst="rect">
            <a:avLst/>
          </a:prstGeom>
          <a:noFill/>
        </p:spPr>
      </p:pic>
      <p:pic>
        <p:nvPicPr>
          <p:cNvPr id="18434" name="Picture 2" descr="G:\волонтеры\IMG_20230624_100446_1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1064" y="930167"/>
            <a:ext cx="2896912" cy="3862550"/>
          </a:xfrm>
          <a:prstGeom prst="rect">
            <a:avLst/>
          </a:prstGeom>
          <a:noFill/>
        </p:spPr>
      </p:pic>
      <p:pic>
        <p:nvPicPr>
          <p:cNvPr id="18435" name="Picture 3" descr="G:\волонтеры\IMG_20230624_100951_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74167" y="898634"/>
            <a:ext cx="3003330" cy="4004441"/>
          </a:xfrm>
          <a:prstGeom prst="rect">
            <a:avLst/>
          </a:prstGeom>
          <a:noFill/>
        </p:spPr>
      </p:pic>
      <p:pic>
        <p:nvPicPr>
          <p:cNvPr id="18436" name="Picture 4" descr="G:\волонтеры\IMG_20230624_100941_79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4953" y="3405353"/>
            <a:ext cx="2396358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3787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07" t="16423" r="27893" b="15011"/>
          <a:stretch/>
        </p:blipFill>
        <p:spPr>
          <a:xfrm>
            <a:off x="0" y="0"/>
            <a:ext cx="12192000" cy="625891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1686910" y="155075"/>
            <a:ext cx="9427780" cy="83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4000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7409" name="Picture 1" descr="C:\Users\Школа\Desktop\HR5yi742L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993" y="662152"/>
            <a:ext cx="5544331" cy="2703459"/>
          </a:xfrm>
          <a:prstGeom prst="rect">
            <a:avLst/>
          </a:prstGeom>
          <a:noFill/>
        </p:spPr>
      </p:pic>
      <p:pic>
        <p:nvPicPr>
          <p:cNvPr id="17410" name="Picture 2" descr="C:\Users\Школа\Desktop\SGKE3wnj3X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3145" y="662152"/>
            <a:ext cx="5360275" cy="2632841"/>
          </a:xfrm>
          <a:prstGeom prst="rect">
            <a:avLst/>
          </a:prstGeom>
          <a:noFill/>
        </p:spPr>
      </p:pic>
      <p:pic>
        <p:nvPicPr>
          <p:cNvPr id="17411" name="Picture 3" descr="C:\Users\Школа\Desktop\_PL5wnPLQu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32413">
            <a:off x="6312262" y="3523800"/>
            <a:ext cx="4675841" cy="2695903"/>
          </a:xfrm>
          <a:prstGeom prst="rect">
            <a:avLst/>
          </a:prstGeom>
          <a:noFill/>
        </p:spPr>
      </p:pic>
      <p:pic>
        <p:nvPicPr>
          <p:cNvPr id="15" name="Рисунок 14" descr="F:\эко проект\IMG-20230206-WA000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412478">
            <a:off x="981332" y="3774002"/>
            <a:ext cx="4982542" cy="264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150883" y="0"/>
            <a:ext cx="10231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Круглые столы « В стиле ЭКО»</a:t>
            </a:r>
            <a:endParaRPr lang="ru-RU" sz="4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3617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07" t="16423" r="27893" b="15011"/>
          <a:stretch/>
        </p:blipFill>
        <p:spPr>
          <a:xfrm>
            <a:off x="-5512" y="31"/>
            <a:ext cx="12192000" cy="6857969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2853136" y="117561"/>
            <a:ext cx="4452731" cy="83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600" b="1" i="1" dirty="0" smtClean="0">
                <a:solidFill>
                  <a:srgbClr val="000000"/>
                </a:solidFill>
                <a:latin typeface="Georgia" pitchFamily="18" charset="0"/>
              </a:rPr>
              <a:t>ЭКО - </a:t>
            </a:r>
            <a:r>
              <a:rPr lang="ru-RU" sz="3600" b="1" i="1" dirty="0" smtClean="0">
                <a:solidFill>
                  <a:srgbClr val="000000"/>
                </a:solidFill>
                <a:latin typeface="Georgia" pitchFamily="18" charset="0"/>
              </a:rPr>
              <a:t>акции</a:t>
            </a:r>
            <a:endParaRPr lang="ru-RU" sz="3600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6385" name="Picture 1" descr="C:\Users\Школа\Desktop\dTw3B2VGd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830" y="1079117"/>
            <a:ext cx="4174577" cy="2688842"/>
          </a:xfrm>
          <a:prstGeom prst="rect">
            <a:avLst/>
          </a:prstGeom>
          <a:noFill/>
        </p:spPr>
      </p:pic>
      <p:pic>
        <p:nvPicPr>
          <p:cNvPr id="16386" name="Picture 2" descr="C:\Users\Школа\Desktop\1QjfsJwgdwA.jpg"/>
          <p:cNvPicPr>
            <a:picLocks noChangeAspect="1" noChangeArrowheads="1"/>
          </p:cNvPicPr>
          <p:nvPr/>
        </p:nvPicPr>
        <p:blipFill>
          <a:blip r:embed="rId5" cstate="print"/>
          <a:srcRect b="38028"/>
          <a:stretch>
            <a:fillRect/>
          </a:stretch>
        </p:blipFill>
        <p:spPr bwMode="auto">
          <a:xfrm>
            <a:off x="6779172" y="769883"/>
            <a:ext cx="4540469" cy="2793124"/>
          </a:xfrm>
          <a:prstGeom prst="rect">
            <a:avLst/>
          </a:prstGeom>
          <a:noFill/>
        </p:spPr>
      </p:pic>
      <p:pic>
        <p:nvPicPr>
          <p:cNvPr id="16" name="Рисунок 15" descr="F:\эко проект\IMG-20230206-WA000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0775" y="2438480"/>
            <a:ext cx="4717651" cy="33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5565229"/>
            <a:ext cx="16100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Акции по сбору макулатуры, батарее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«вторые руки» для игрушек вещей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083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07" t="16423" r="27893" b="15011"/>
          <a:stretch/>
        </p:blipFill>
        <p:spPr>
          <a:xfrm>
            <a:off x="0" y="18146"/>
            <a:ext cx="12192000" cy="6857969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709448" y="268014"/>
            <a:ext cx="10200290" cy="165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i="1" dirty="0" smtClean="0">
                <a:solidFill>
                  <a:srgbClr val="000000"/>
                </a:solidFill>
                <a:latin typeface="Georgia" pitchFamily="18" charset="0"/>
              </a:rPr>
              <a:t>Тематические мероприятия и открытые уроки</a:t>
            </a:r>
            <a:endParaRPr lang="ru-RU" sz="4000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7" name="Рисунок 16" descr="https://sun9-68.userapi.com/impg/MRLPWIEUdo33gyDj1__HOUOT6ClWUgqHqM39mw/J47O8tX4tp8.jpg?size=453x604&amp;quality=96&amp;sign=92bd256490cc73c20724a56ddc55b6ad&amp;c_uniq_tag=1EVjZVY1WXhQxBLsBW8Y-Pj8RQoHwJQvC1VGmjf38Bw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906" y="1696380"/>
            <a:ext cx="3752832" cy="39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sun9-54.userapi.com/impg/E-ZPlpHgxah3c6odItZnc8FMEEYyCcEyjktxmA/Rb9W13jvjtM.jpg?size=453x604&amp;quality=96&amp;sign=5840649664bb2f0cb0f6b3e6ec99a5ae&amp;c_uniq_tag=R29qFDuzGtzdKPQpCFurcdF1t8bDC2N42CFOpDDmPhI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9901" y="2017987"/>
            <a:ext cx="2318708" cy="340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 descr="G:\волонтеры\IMG_20230624_101017_2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5752" y="1813036"/>
            <a:ext cx="4708630" cy="2648605"/>
          </a:xfrm>
          <a:prstGeom prst="rect">
            <a:avLst/>
          </a:prstGeom>
          <a:noFill/>
        </p:spPr>
      </p:pic>
      <p:pic>
        <p:nvPicPr>
          <p:cNvPr id="15362" name="Picture 2" descr="G:\волонтеры\IMG_20230624_101017_4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09793" y="4162097"/>
            <a:ext cx="4303986" cy="2420992"/>
          </a:xfrm>
          <a:prstGeom prst="rect">
            <a:avLst/>
          </a:prstGeom>
          <a:noFill/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gray">
          <a:xfrm>
            <a:off x="463311" y="5509199"/>
            <a:ext cx="8711366" cy="1348801"/>
          </a:xfrm>
          <a:prstGeom prst="rect">
            <a:avLst/>
          </a:prstGeom>
          <a:ln>
            <a:headEnd/>
            <a:tailEnd/>
          </a:ln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Квест</a:t>
            </a: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«В сугробе»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«Защитники-природы»</a:t>
            </a:r>
            <a:endParaRPr lang="ru-RU" sz="28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3073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07" t="16423" r="27893" b="15011"/>
          <a:stretch/>
        </p:blipFill>
        <p:spPr>
          <a:xfrm>
            <a:off x="0" y="31"/>
            <a:ext cx="12192000" cy="68579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5000" b="92556" l="3667" r="94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507" y="4122725"/>
            <a:ext cx="2939324" cy="29242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3825" y="69980"/>
            <a:ext cx="10555195" cy="1254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Shape 56"/>
          <p:cNvPicPr preferRelativeResize="0"/>
          <p:nvPr/>
        </p:nvPicPr>
        <p:blipFill>
          <a:blip r:embed="rId6" cstate="print">
            <a:alphaModFix/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2578" y1="18625" x2="2578" y2="18625"/>
                        <a14:backgroundMark x1="9865" y1="1750" x2="9865" y2="1750"/>
                        <a14:backgroundMark x1="2915" y1="3250" x2="2915" y2="3250"/>
                        <a14:backgroundMark x1="1345" y1="12000" x2="1345" y2="12000"/>
                        <a14:backgroundMark x1="44283" y1="2500" x2="44283" y2="2500"/>
                        <a14:backgroundMark x1="62108" y1="1375" x2="62108" y2="1375"/>
                        <a14:backgroundMark x1="72758" y1="1750" x2="72758" y2="1750"/>
                        <a14:backgroundMark x1="91143" y1="1750" x2="91143" y2="1750"/>
                        <a14:backgroundMark x1="26682" y1="1375" x2="26682" y2="1375"/>
                        <a14:backgroundMark x1="36996" y1="1375" x2="36996" y2="1375"/>
                        <a14:backgroundMark x1="20179" y1="1000" x2="20179" y2="1000"/>
                        <a14:backgroundMark x1="22982" y1="1375" x2="22982" y2="1375"/>
                        <a14:backgroundMark x1="29821" y1="2500" x2="29821" y2="25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4665" y="1024758"/>
            <a:ext cx="5063811" cy="522964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61"/>
          <p:cNvSpPr txBox="1">
            <a:spLocks/>
          </p:cNvSpPr>
          <p:nvPr/>
        </p:nvSpPr>
        <p:spPr>
          <a:xfrm>
            <a:off x="1153435" y="146242"/>
            <a:ext cx="3195399" cy="3555974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600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866062" y="300715"/>
            <a:ext cx="4459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Активные ссылки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Shape 56"/>
          <p:cNvPicPr preferRelativeResize="0"/>
          <p:nvPr/>
        </p:nvPicPr>
        <p:blipFill>
          <a:blip r:embed="rId6" cstate="print">
            <a:alphaModFix/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2578" y1="18625" x2="2578" y2="18625"/>
                        <a14:backgroundMark x1="9865" y1="1750" x2="9865" y2="1750"/>
                        <a14:backgroundMark x1="2915" y1="3250" x2="2915" y2="3250"/>
                        <a14:backgroundMark x1="1345" y1="12000" x2="1345" y2="12000"/>
                        <a14:backgroundMark x1="44283" y1="2500" x2="44283" y2="2500"/>
                        <a14:backgroundMark x1="62108" y1="1375" x2="62108" y2="1375"/>
                        <a14:backgroundMark x1="72758" y1="1750" x2="72758" y2="1750"/>
                        <a14:backgroundMark x1="91143" y1="1750" x2="91143" y2="1750"/>
                        <a14:backgroundMark x1="26682" y1="1375" x2="26682" y2="1375"/>
                        <a14:backgroundMark x1="36996" y1="1375" x2="36996" y2="1375"/>
                        <a14:backgroundMark x1="20179" y1="1000" x2="20179" y2="1000"/>
                        <a14:backgroundMark x1="22982" y1="1375" x2="22982" y2="1375"/>
                        <a14:backgroundMark x1="29821" y1="2500" x2="29821" y2="25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920" y="1087821"/>
            <a:ext cx="5063811" cy="5770179"/>
          </a:xfrm>
          <a:prstGeom prst="rect">
            <a:avLst/>
          </a:prstGeom>
          <a:noFill/>
          <a:ln>
            <a:noFill/>
          </a:ln>
        </p:spPr>
      </p:pic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135117" y="-522592"/>
            <a:ext cx="379949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Официальная страница МБОУ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Озерненская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СШ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Духовщинского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Смоленской области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https://school-ozer.gov67.ru/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https://vk.com/public196977666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99738" y="1844593"/>
            <a:ext cx="42199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Официальная страница волонтерского отряда МБОУ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Озерненская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СШ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https://vk.com/public208598619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1864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07" t="16423" r="27893" b="15011"/>
          <a:stretch/>
        </p:blipFill>
        <p:spPr>
          <a:xfrm>
            <a:off x="0" y="31"/>
            <a:ext cx="12192000" cy="68579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5000" b="92556" l="3667" r="94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29" y="0"/>
            <a:ext cx="2313056" cy="23011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1613" y="2443654"/>
            <a:ext cx="106426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Благодарю за внимание!</a:t>
            </a:r>
            <a:endParaRPr lang="ru-RU" sz="6000" b="1" i="1" dirty="0">
              <a:solidFill>
                <a:srgbClr val="0033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64527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07" t="16423" r="27893" b="15011"/>
          <a:stretch/>
        </p:blipFill>
        <p:spPr>
          <a:xfrm>
            <a:off x="-1371600" y="-13063"/>
            <a:ext cx="13585768" cy="8202322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5878287" y="0"/>
            <a:ext cx="6142968" cy="6858000"/>
          </a:xfrm>
          <a:prstGeom prst="rect">
            <a:avLst/>
          </a:prstGeom>
          <a:solidFill>
            <a:srgbClr val="99FF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160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69724" y="283779"/>
            <a:ext cx="588278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Экологическая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грамотность, экологическая культура сегодня является необходимым условием сохранения окружающей среды и самой жизни человека. Без организации систематической работы по охране прекрасных уголков природы в нашем поселке, невозможно представить дальнейшее существование человечества,  в целом на Земле. Будущее в наших руках: от того, какие ценности будут заложены в сознание детей, зависит  жизнь и будущее Планеты.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331" y="692331"/>
            <a:ext cx="51598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Все хорошее в детях из детства!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Как истоки добра пробудить?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Прикоснуться к природе всем  сердцем: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Удивиться, узнать, полюбить!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Мы хотим, чтоб земля расцветала.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Росли как цветы малыши.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Чтоб для них экология стала.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Не наукой, а частью души!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1133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07" t="16423" r="27893" b="15011"/>
          <a:stretch/>
        </p:blipFill>
        <p:spPr>
          <a:xfrm>
            <a:off x="-2096814" y="-13063"/>
            <a:ext cx="14310982" cy="8202322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6049032" y="204952"/>
            <a:ext cx="5916996" cy="7866993"/>
          </a:xfrm>
          <a:prstGeom prst="rect">
            <a:avLst/>
          </a:prstGeom>
          <a:solidFill>
            <a:srgbClr val="99FF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160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1159" y="425668"/>
            <a:ext cx="479271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Новизна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экологического проекта заключается в личностной включённости детей и родителей в открытые тематические мероприятия,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ролевые игры на территории лесопарка п.Озерный. Используя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увлекательные для нового поколения технологии, можно обеспечить эту включённость, дающую бесспорные положительные результаты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683" y="457200"/>
            <a:ext cx="484001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В стиле  ЭКО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направлен на сохранение лесопарковой зоны п.Озерный, высадку новых деревьев и кустарников на пришкольной территории и территории поселка, уборку мусора и поддержание зеленых зон в чистоте. 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1133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07" t="16423" r="27893" b="15011"/>
          <a:stretch/>
        </p:blipFill>
        <p:spPr>
          <a:xfrm>
            <a:off x="-22168" y="0"/>
            <a:ext cx="12214168" cy="6858000"/>
          </a:xfrm>
          <a:prstGeom prst="rect">
            <a:avLst/>
          </a:prstGeom>
        </p:spPr>
      </p:pic>
      <p:sp>
        <p:nvSpPr>
          <p:cNvPr id="23" name="Rectangle 8"/>
          <p:cNvSpPr>
            <a:spLocks noChangeArrowheads="1"/>
          </p:cNvSpPr>
          <p:nvPr/>
        </p:nvSpPr>
        <p:spPr bwMode="gray">
          <a:xfrm>
            <a:off x="5249917" y="283779"/>
            <a:ext cx="6731876" cy="61469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lvl="0"/>
            <a:endParaRPr lang="ru-RU" sz="20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>
              <a:buFont typeface="Wingdings" pitchFamily="2" charset="2"/>
              <a:buChar char="ü"/>
            </a:pPr>
            <a:endParaRPr lang="ru-RU" sz="2000" b="1" i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endParaRPr lang="ru-RU" sz="2000" b="1" i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круглые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столы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презентации на экологическую тематику в МБОУ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Озерненская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СШ.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Организовать субботник по уборке  лесопарковой зоны п.Озерный от мусора и высадку новых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саженцев.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Провести конкурс среди школьников "Лучшая кормушка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разместить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поделки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лесопарковой зоне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Провести открытые мероприятия в лесопарковой зоне поселка Озерный с обучающимися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их родителями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6360329" y="315311"/>
            <a:ext cx="508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600" b="1" i="1" dirty="0" smtClean="0">
                <a:solidFill>
                  <a:srgbClr val="993366"/>
                </a:solidFill>
              </a:rPr>
              <a:t>Задачи проекта:</a:t>
            </a:r>
            <a:endParaRPr lang="ru-RU" altLang="ru-RU" sz="3600" b="1" i="1" dirty="0">
              <a:solidFill>
                <a:srgbClr val="993366"/>
              </a:solidFill>
            </a:endParaRPr>
          </a:p>
        </p:txBody>
      </p:sp>
      <p:grpSp>
        <p:nvGrpSpPr>
          <p:cNvPr id="25" name="Группа 15"/>
          <p:cNvGrpSpPr>
            <a:grpSpLocks/>
          </p:cNvGrpSpPr>
          <p:nvPr/>
        </p:nvGrpSpPr>
        <p:grpSpPr bwMode="auto">
          <a:xfrm>
            <a:off x="0" y="-2"/>
            <a:ext cx="5139559" cy="6858001"/>
            <a:chOff x="377174" y="1546246"/>
            <a:chExt cx="4616566" cy="4862035"/>
          </a:xfrm>
        </p:grpSpPr>
        <p:sp>
          <p:nvSpPr>
            <p:cNvPr id="26" name="Freeform 3"/>
            <p:cNvSpPr>
              <a:spLocks/>
            </p:cNvSpPr>
            <p:nvPr/>
          </p:nvSpPr>
          <p:spPr bwMode="gray">
            <a:xfrm>
              <a:off x="377174" y="4906891"/>
              <a:ext cx="1358762" cy="1501390"/>
            </a:xfrm>
            <a:custGeom>
              <a:avLst/>
              <a:gdLst>
                <a:gd name="T0" fmla="*/ 2147483647 w 1104"/>
                <a:gd name="T1" fmla="*/ 2147483647 h 1256"/>
                <a:gd name="T2" fmla="*/ 2147483647 w 1104"/>
                <a:gd name="T3" fmla="*/ 0 h 1256"/>
                <a:gd name="T4" fmla="*/ 0 w 1104"/>
                <a:gd name="T5" fmla="*/ 0 h 1256"/>
                <a:gd name="T6" fmla="*/ 0 w 1104"/>
                <a:gd name="T7" fmla="*/ 2147483647 h 1256"/>
                <a:gd name="T8" fmla="*/ 2147483647 w 1104"/>
                <a:gd name="T9" fmla="*/ 2147483647 h 1256"/>
                <a:gd name="T10" fmla="*/ 2147483647 w 1104"/>
                <a:gd name="T11" fmla="*/ 2147483647 h 1256"/>
                <a:gd name="T12" fmla="*/ 2147483647 w 1104"/>
                <a:gd name="T13" fmla="*/ 2147483647 h 1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1256"/>
                <a:gd name="T23" fmla="*/ 1104 w 1104"/>
                <a:gd name="T24" fmla="*/ 1256 h 1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solidFill>
              <a:srgbClr val="91BF63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4"/>
            <p:cNvSpPr>
              <a:spLocks/>
            </p:cNvSpPr>
            <p:nvPr/>
          </p:nvSpPr>
          <p:spPr bwMode="gray">
            <a:xfrm rot="10800000">
              <a:off x="3623769" y="1546246"/>
              <a:ext cx="1369971" cy="1378022"/>
            </a:xfrm>
            <a:custGeom>
              <a:avLst/>
              <a:gdLst>
                <a:gd name="T0" fmla="*/ 2147483647 w 1104"/>
                <a:gd name="T1" fmla="*/ 2147483647 h 1256"/>
                <a:gd name="T2" fmla="*/ 2147483647 w 1104"/>
                <a:gd name="T3" fmla="*/ 0 h 1256"/>
                <a:gd name="T4" fmla="*/ 0 w 1104"/>
                <a:gd name="T5" fmla="*/ 0 h 1256"/>
                <a:gd name="T6" fmla="*/ 0 w 1104"/>
                <a:gd name="T7" fmla="*/ 2147483647 h 1256"/>
                <a:gd name="T8" fmla="*/ 2147483647 w 1104"/>
                <a:gd name="T9" fmla="*/ 2147483647 h 1256"/>
                <a:gd name="T10" fmla="*/ 2147483647 w 1104"/>
                <a:gd name="T11" fmla="*/ 2147483647 h 1256"/>
                <a:gd name="T12" fmla="*/ 2147483647 w 1104"/>
                <a:gd name="T13" fmla="*/ 2147483647 h 1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1256"/>
                <a:gd name="T23" fmla="*/ 1104 w 1104"/>
                <a:gd name="T24" fmla="*/ 1256 h 1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solidFill>
              <a:srgbClr val="91BF63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Rectangle 5"/>
            <p:cNvSpPr>
              <a:spLocks noChangeArrowheads="1"/>
            </p:cNvSpPr>
            <p:nvPr/>
          </p:nvSpPr>
          <p:spPr bwMode="gray">
            <a:xfrm>
              <a:off x="547108" y="1741985"/>
              <a:ext cx="4191728" cy="4361211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600">
                <a:solidFill>
                  <a:srgbClr val="FFFFFF"/>
                </a:solidFill>
              </a:endParaRPr>
            </a:p>
          </p:txBody>
        </p:sp>
        <p:sp>
          <p:nvSpPr>
            <p:cNvPr id="29" name="TextBox 15"/>
            <p:cNvSpPr txBox="1">
              <a:spLocks noChangeArrowheads="1"/>
            </p:cNvSpPr>
            <p:nvPr/>
          </p:nvSpPr>
          <p:spPr bwMode="auto">
            <a:xfrm>
              <a:off x="779281" y="1833546"/>
              <a:ext cx="3643311" cy="85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3600" b="1" i="1" dirty="0" smtClean="0">
                  <a:solidFill>
                    <a:srgbClr val="993366"/>
                  </a:solidFill>
                </a:rPr>
                <a:t>Цель</a:t>
              </a:r>
              <a:endParaRPr lang="ru-RU" altLang="ru-RU" sz="3600" b="1" i="1" dirty="0">
                <a:solidFill>
                  <a:srgbClr val="993366"/>
                </a:solidFill>
              </a:endParaRPr>
            </a:p>
            <a:p>
              <a:pPr algn="ctr"/>
              <a:r>
                <a:rPr lang="ru-RU" altLang="ru-RU" sz="3600" b="1" i="1" dirty="0" smtClean="0">
                  <a:solidFill>
                    <a:srgbClr val="993366"/>
                  </a:solidFill>
                </a:rPr>
                <a:t>проекта:</a:t>
              </a:r>
              <a:endParaRPr lang="ru-RU" altLang="ru-RU" sz="3600" b="1" i="1" dirty="0">
                <a:solidFill>
                  <a:srgbClr val="993366"/>
                </a:solidFill>
              </a:endParaRPr>
            </a:p>
          </p:txBody>
        </p:sp>
        <p:sp>
          <p:nvSpPr>
            <p:cNvPr id="30" name="TextBox 17"/>
            <p:cNvSpPr txBox="1">
              <a:spLocks noChangeArrowheads="1"/>
            </p:cNvSpPr>
            <p:nvPr/>
          </p:nvSpPr>
          <p:spPr bwMode="auto">
            <a:xfrm>
              <a:off x="617916" y="2172164"/>
              <a:ext cx="4078438" cy="3207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buFont typeface="Arial" charset="0"/>
                <a:buChar char="•"/>
              </a:pPr>
              <a:endParaRPr lang="ru-RU" altLang="ru-RU" sz="3600" dirty="0">
                <a:solidFill>
                  <a:schemeClr val="bg1"/>
                </a:solidFill>
              </a:endParaRPr>
            </a:p>
            <a:p>
              <a:pPr algn="just">
                <a:buFont typeface="Arial" pitchFamily="34" charset="0"/>
                <a:buChar char="•"/>
              </a:pPr>
              <a:r>
                <a:rPr lang="ru-RU" sz="2400" dirty="0" smtClean="0"/>
                <a:t> 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Содействие 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формированию экологической культуры жителей и гостей поселка Озерный путем проведения экологических акций, семинаров, презентаций субботников и открытых мероприятий на территории лесопарковой зоны.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Freeform 7"/>
          <p:cNvSpPr>
            <a:spLocks/>
          </p:cNvSpPr>
          <p:nvPr/>
        </p:nvSpPr>
        <p:spPr bwMode="gray">
          <a:xfrm rot="10800000">
            <a:off x="10842169" y="0"/>
            <a:ext cx="1349829" cy="1853851"/>
          </a:xfrm>
          <a:custGeom>
            <a:avLst/>
            <a:gdLst>
              <a:gd name="T0" fmla="*/ 2147483647 w 1104"/>
              <a:gd name="T1" fmla="*/ 2147483647 h 1256"/>
              <a:gd name="T2" fmla="*/ 2147483647 w 1104"/>
              <a:gd name="T3" fmla="*/ 0 h 1256"/>
              <a:gd name="T4" fmla="*/ 0 w 1104"/>
              <a:gd name="T5" fmla="*/ 0 h 1256"/>
              <a:gd name="T6" fmla="*/ 0 w 1104"/>
              <a:gd name="T7" fmla="*/ 2147483647 h 1256"/>
              <a:gd name="T8" fmla="*/ 2147483647 w 1104"/>
              <a:gd name="T9" fmla="*/ 2147483647 h 1256"/>
              <a:gd name="T10" fmla="*/ 2147483647 w 1104"/>
              <a:gd name="T11" fmla="*/ 2147483647 h 1256"/>
              <a:gd name="T12" fmla="*/ 2147483647 w 1104"/>
              <a:gd name="T13" fmla="*/ 2147483647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Freeform 7"/>
          <p:cNvSpPr>
            <a:spLocks/>
          </p:cNvSpPr>
          <p:nvPr/>
        </p:nvSpPr>
        <p:spPr bwMode="gray">
          <a:xfrm rot="10800000" flipH="1" flipV="1">
            <a:off x="4997669" y="5166126"/>
            <a:ext cx="1873647" cy="1691873"/>
          </a:xfrm>
          <a:custGeom>
            <a:avLst/>
            <a:gdLst>
              <a:gd name="T0" fmla="*/ 2147483647 w 1104"/>
              <a:gd name="T1" fmla="*/ 2147483647 h 1256"/>
              <a:gd name="T2" fmla="*/ 2147483647 w 1104"/>
              <a:gd name="T3" fmla="*/ 0 h 1256"/>
              <a:gd name="T4" fmla="*/ 0 w 1104"/>
              <a:gd name="T5" fmla="*/ 0 h 1256"/>
              <a:gd name="T6" fmla="*/ 0 w 1104"/>
              <a:gd name="T7" fmla="*/ 2147483647 h 1256"/>
              <a:gd name="T8" fmla="*/ 2147483647 w 1104"/>
              <a:gd name="T9" fmla="*/ 2147483647 h 1256"/>
              <a:gd name="T10" fmla="*/ 2147483647 w 1104"/>
              <a:gd name="T11" fmla="*/ 2147483647 h 1256"/>
              <a:gd name="T12" fmla="*/ 2147483647 w 1104"/>
              <a:gd name="T13" fmla="*/ 2147483647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8476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07" t="16423" r="27893" b="15011"/>
          <a:stretch/>
        </p:blipFill>
        <p:spPr>
          <a:xfrm>
            <a:off x="-6526925" y="-1"/>
            <a:ext cx="21519931" cy="8860221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396359" y="-102916"/>
            <a:ext cx="8327300" cy="1019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4000" b="1" i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Целевая аудитория</a:t>
            </a:r>
            <a:endParaRPr kumimoji="0" lang="ru-RU" alt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2513036780"/>
              </p:ext>
            </p:extLst>
          </p:nvPr>
        </p:nvGraphicFramePr>
        <p:xfrm>
          <a:off x="867103" y="777683"/>
          <a:ext cx="10909738" cy="5402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5000" b="92556" l="3667" r="94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759" y="979322"/>
            <a:ext cx="2012856" cy="2012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669" y="5454868"/>
            <a:ext cx="11766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Дети от 3-х лет,</a:t>
            </a:r>
          </a:p>
          <a:p>
            <a:pPr lvl="0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Люди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пенсионного возраста</a:t>
            </a:r>
          </a:p>
          <a:p>
            <a:pPr lvl="0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Лица, участвующие в профилактике и решении проблем окружающей среды</a:t>
            </a: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169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07" t="16423" r="27893" b="15011"/>
          <a:stretch/>
        </p:blipFill>
        <p:spPr>
          <a:xfrm>
            <a:off x="-5661" y="12325"/>
            <a:ext cx="12192000" cy="685796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5000" b="92556" l="3667" r="94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44" y="4833845"/>
            <a:ext cx="2036449" cy="2036449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993229" y="-677916"/>
            <a:ext cx="10689020" cy="1554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sz="36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Краткое описание механизма реализации проекта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gray">
          <a:xfrm>
            <a:off x="189186" y="882869"/>
            <a:ext cx="11819217" cy="58628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endParaRPr lang="ru-RU" sz="2400" b="1" i="1" dirty="0" smtClean="0"/>
          </a:p>
          <a:p>
            <a:endParaRPr lang="ru-RU" sz="2400" b="1" i="1" dirty="0" smtClean="0"/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indent="1071563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этап (сентябрь) – замысел проекта: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§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​ методом наблюдения  и изучения общественного мнения  выявилась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проблема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  а именно,  грязные парки, низкая активность населения 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уборке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территории города - которую захотелось решить.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2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этап (сентябрь) – планирование: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§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​ формирование проектной группы;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§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​ разработка проекта: определение целей, задач, результатов и эффектов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проекта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§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​ деление участников проекта  на микро-группы, каждая из которых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имела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свои задачи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 </a:t>
            </a:r>
            <a:endParaRPr lang="ru-RU" sz="2800" b="1" i="1" dirty="0">
              <a:solidFill>
                <a:srgbClr val="0046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520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07" t="16423" r="27893" b="15011"/>
          <a:stretch/>
        </p:blipFill>
        <p:spPr>
          <a:xfrm>
            <a:off x="-5661" y="12325"/>
            <a:ext cx="12192000" cy="685796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5000" b="92556" l="3667" r="94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44" y="4833845"/>
            <a:ext cx="2036449" cy="2036449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993229" y="-677916"/>
            <a:ext cx="10689020" cy="1554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sz="36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Краткое описание механизма реализации проекта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gray">
          <a:xfrm>
            <a:off x="173420" y="882869"/>
            <a:ext cx="11808373" cy="58628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endParaRPr lang="ru-RU" sz="2400" b="1" i="1" dirty="0" smtClean="0"/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3 этап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(сентябрь, декабрь-март) - подготовительный: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§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​ информирование общественности,  об экологических проблемах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поселке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§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​ проведение мини-исследований по учебным вопросам для подготовки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теоретической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базы проекта;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§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​ работа проектных групп над своими задачами  и отчеты о готовности.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§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​ презентация проекта на внеурочных занятиях школьникам и 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родителям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4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этап  (октябрь-ноябрь, апрель-июль) – реализация проекта: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30238" indent="-93663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§​ участие школьников и жителей поселка в  субботнике;</a:t>
            </a:r>
          </a:p>
          <a:p>
            <a:pPr marL="630238" indent="-93663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§ проведение открытых мероприятий в лесопарковой зоне;</a:t>
            </a:r>
          </a:p>
          <a:p>
            <a:pPr marL="630238" indent="-93663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§​ размещение плакатов с призывами к чистоте.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b="1" i="1" dirty="0">
              <a:solidFill>
                <a:srgbClr val="0046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520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07" t="16423" r="27893" b="15011"/>
          <a:stretch/>
        </p:blipFill>
        <p:spPr>
          <a:xfrm>
            <a:off x="-5661" y="12325"/>
            <a:ext cx="12192000" cy="685796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5000" b="92556" l="3667" r="94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44" y="4833845"/>
            <a:ext cx="2036449" cy="2036449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993229" y="-677916"/>
            <a:ext cx="10689020" cy="1554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sz="36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Краткое описание механизма реализации проекта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gray">
          <a:xfrm>
            <a:off x="173420" y="882869"/>
            <a:ext cx="11808373" cy="58628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143510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этап – (август) диссеминация  результатов проекта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143510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03275" indent="-2667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§​ рефлексия;</a:t>
            </a:r>
          </a:p>
          <a:p>
            <a:pPr marL="803275" indent="-2667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§​ информирование школьного сообщества и жителей об итогах проекта через сеть школьный сайт, группу «В контакте», общешкольное родительское собрание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3275" indent="-26670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rgbClr val="0046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520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07" t="16423" r="27893" b="15011"/>
          <a:stretch/>
        </p:blipFill>
        <p:spPr>
          <a:xfrm>
            <a:off x="0" y="31"/>
            <a:ext cx="12192000" cy="6857969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1554247313"/>
              </p:ext>
            </p:extLst>
          </p:nvPr>
        </p:nvGraphicFramePr>
        <p:xfrm>
          <a:off x="300445" y="104504"/>
          <a:ext cx="11625944" cy="653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35062" y="4177862"/>
            <a:ext cx="3058510" cy="184665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Ожидаемые </a:t>
            </a:r>
          </a:p>
          <a:p>
            <a:pPr algn="ctr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</a:p>
          <a:p>
            <a:pPr algn="ctr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7358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5181</TotalTime>
  <Words>677</Words>
  <Application>Microsoft Office PowerPoint</Application>
  <PresentationFormat>Произвольный</PresentationFormat>
  <Paragraphs>129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 «Зеленые листья»</dc:title>
  <dc:creator>Евгения</dc:creator>
  <cp:lastModifiedBy>Школа</cp:lastModifiedBy>
  <cp:revision>207</cp:revision>
  <dcterms:created xsi:type="dcterms:W3CDTF">2015-06-25T14:00:32Z</dcterms:created>
  <dcterms:modified xsi:type="dcterms:W3CDTF">2023-06-24T10:39:02Z</dcterms:modified>
</cp:coreProperties>
</file>