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7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0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1F0E1E-364D-4384-BE20-3DA5C8B754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3858-E567-4411-96C8-6560F9B3B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9F7B-94BA-449A-8491-84DC5FD1BB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6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AB31A-8220-40D5-B020-9D132F4E7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79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1C0C-BC8F-49E8-9860-B6DAB4C85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D55-8FCB-465A-90F4-D8E28BF46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7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E4F1A-04CF-4719-81F3-A12B1AFD3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06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A05BA-D413-46AC-A350-0819502CB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60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A710-2FA4-4B83-B9BD-46FC267B8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1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01A1-886F-4D65-868E-554C834FEE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21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D8DB-738D-4050-A4E0-D7D8B76A36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4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8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C51461-8BF9-4F87-9DE9-F855CF6D8D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7488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Муниципальное бюджетное общеобразовательное учреждение «Ершичская средняя школа» муниципального образования – Ершичский район Смоленской области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55875" y="1916113"/>
            <a:ext cx="61928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Школьный волонтерский отряд «Тимуровцы»</a:t>
            </a:r>
          </a:p>
          <a:p>
            <a:pPr algn="r"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                       Руководитель отряда: Е.С.Моисеева</a:t>
            </a:r>
          </a:p>
        </p:txBody>
      </p:sp>
      <p:pic>
        <p:nvPicPr>
          <p:cNvPr id="2054" name="Picture 6" descr="IMG_20211205_174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546735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31913" y="6092825"/>
            <a:ext cx="7272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Июнь, 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G_20230505_092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6004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36718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Организация и проведение Квест-игры «Правнуки Победы», посвященной Дню Великой Победы </a:t>
            </a:r>
          </a:p>
        </p:txBody>
      </p:sp>
      <p:pic>
        <p:nvPicPr>
          <p:cNvPr id="21511" name="Picture 7" descr="IMG_20230620_100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/>
          <a:stretch>
            <a:fillRect/>
          </a:stretch>
        </p:blipFill>
        <p:spPr bwMode="auto">
          <a:xfrm>
            <a:off x="4427538" y="1196975"/>
            <a:ext cx="384175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00563" y="260350"/>
            <a:ext cx="4103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Организация и проведение митинга «Нам жить и помнить», посвященного Дню памяти и скорби»</a:t>
            </a:r>
          </a:p>
        </p:txBody>
      </p:sp>
      <p:pic>
        <p:nvPicPr>
          <p:cNvPr id="21513" name="Picture 9" descr="IMG_20230504_10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8"/>
          <a:stretch>
            <a:fillRect/>
          </a:stretch>
        </p:blipFill>
        <p:spPr bwMode="auto">
          <a:xfrm>
            <a:off x="395288" y="3500438"/>
            <a:ext cx="17875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339975" y="3644900"/>
            <a:ext cx="18716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Участие во Всероссийской акции «Окна Победы»</a:t>
            </a:r>
          </a:p>
        </p:txBody>
      </p:sp>
      <p:pic>
        <p:nvPicPr>
          <p:cNvPr id="21515" name="Picture 11" descr="IMG_20190922_113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>
            <a:fillRect/>
          </a:stretch>
        </p:blipFill>
        <p:spPr bwMode="auto">
          <a:xfrm>
            <a:off x="3924300" y="3933825"/>
            <a:ext cx="338455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380288" y="4005263"/>
            <a:ext cx="17637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Участие во Всероссийской акции «Обелиск»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640762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4</a:t>
            </a:r>
            <a:r>
              <a:rPr lang="ru-RU" altLang="ru-RU"/>
              <a:t>. </a:t>
            </a:r>
            <a:r>
              <a:rPr lang="ru-RU" altLang="ru-RU" b="1"/>
              <a:t>Досуговое направление «Твори! Выдумывай! Пробуй!»</a:t>
            </a:r>
            <a:endParaRPr lang="ru-RU" altLang="ru-RU"/>
          </a:p>
          <a:p>
            <a:r>
              <a:rPr lang="ru-RU" altLang="ru-RU"/>
              <a:t>В это направление нацелено на развитие творческого потенциала, самореализацию через участие в различных досуговых мероприятиях является одним из основных для ребят 13-18 лет. Важное место в этой деятельности занимает игра, доступная каждому ребенку в любом возрасте. Именно в ней он учится самоконтролю, овладевает навыками общения, удовлетворяет свои потребности и интересы, развивается, самосовершенствуется.</a:t>
            </a:r>
            <a:endParaRPr lang="ru-RU" altLang="ru-RU" u="sng"/>
          </a:p>
          <a:p>
            <a:r>
              <a:rPr lang="ru-RU" altLang="ru-RU" b="1" u="sng"/>
              <a:t>Цель</a:t>
            </a:r>
            <a:r>
              <a:rPr lang="ru-RU" altLang="ru-RU" b="1"/>
              <a:t>:</a:t>
            </a:r>
            <a:r>
              <a:rPr lang="ru-RU" altLang="ru-RU"/>
              <a:t> расширять кругозор, вооружать необходимыми знаниями, умениями, навыками, учить планировать, организовывать, проводить и оценивать игровую, досуговую творческую деятельность.</a:t>
            </a:r>
            <a:endParaRPr lang="ru-RU" altLang="ru-RU" i="1"/>
          </a:p>
          <a:p>
            <a:r>
              <a:rPr lang="ru-RU" altLang="ru-RU" b="1" i="1" u="sng"/>
              <a:t>Задачи направления:</a:t>
            </a:r>
            <a:endParaRPr lang="ru-RU" altLang="ru-RU" b="1" u="sng"/>
          </a:p>
          <a:p>
            <a:r>
              <a:rPr lang="ru-RU" altLang="ru-RU"/>
              <a:t>способствовать обогащению личности, предоставляя свободный выбор разнообразных общественно значимых ролей и положений;</a:t>
            </a:r>
          </a:p>
          <a:p>
            <a:r>
              <a:rPr lang="ru-RU" altLang="ru-RU"/>
              <a:t>обеспечивать деятельностью, развивающей интересы, возможности, способности каждого ребенка;</a:t>
            </a:r>
          </a:p>
          <a:p>
            <a:r>
              <a:rPr lang="ru-RU" altLang="ru-RU"/>
              <a:t>способствовать развитию коллектива;</a:t>
            </a:r>
          </a:p>
          <a:p>
            <a:r>
              <a:rPr lang="ru-RU" altLang="ru-RU"/>
              <a:t>расширять кругозор, вооружать необходимыми знаниями, умениями, навыками, учить планировать, организовывать, проводить и оценивать игровую, досуговую творческую деятельность.</a:t>
            </a:r>
          </a:p>
          <a:p>
            <a:r>
              <a:rPr lang="ru-RU" altLang="ru-RU" b="1" u="sng"/>
              <a:t>Формы работы:</a:t>
            </a:r>
          </a:p>
          <a:p>
            <a:pPr lvl="1"/>
            <a:r>
              <a:rPr lang="ru-RU" altLang="ru-RU"/>
              <a:t>Конкурсы, игровые программы</a:t>
            </a:r>
          </a:p>
          <a:p>
            <a:pPr lvl="1"/>
            <a:r>
              <a:rPr lang="ru-RU" altLang="ru-RU"/>
              <a:t>Праздники, концерты, вечера встреч</a:t>
            </a:r>
          </a:p>
          <a:p>
            <a:pPr lvl="1"/>
            <a:r>
              <a:rPr lang="ru-RU" altLang="ru-RU"/>
              <a:t>Выставки творческих работ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20220916_105640 —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1"/>
          <a:stretch>
            <a:fillRect/>
          </a:stretch>
        </p:blipFill>
        <p:spPr bwMode="auto">
          <a:xfrm>
            <a:off x="323850" y="1196975"/>
            <a:ext cx="424815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4248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Организация и проведение выборов Президента Ученического Самоуправления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393382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Помощь в подготовке Вечера школьных друзей</a:t>
            </a:r>
          </a:p>
        </p:txBody>
      </p:sp>
      <p:pic>
        <p:nvPicPr>
          <p:cNvPr id="22536" name="Picture 8" descr="IMG_20220317_143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7875"/>
            <a:ext cx="46101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211638" y="400526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Урок мужества для младших школьников «Крымская весна»</a:t>
            </a:r>
          </a:p>
        </p:txBody>
      </p:sp>
      <p:pic>
        <p:nvPicPr>
          <p:cNvPr id="22538" name="Picture 10" descr="IMG_20230127_1213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211637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87900" y="476250"/>
            <a:ext cx="435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Урок мужества «Блокада Ленинграда»</a:t>
            </a:r>
          </a:p>
        </p:txBody>
      </p:sp>
      <p:pic>
        <p:nvPicPr>
          <p:cNvPr id="22540" name="Picture 12" descr="IMG_20230204_1703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3697287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80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5. «Природа твой друг» </a:t>
            </a:r>
            <a:r>
              <a:rPr lang="ru-RU" altLang="ru-RU"/>
              <a:t>п</a:t>
            </a:r>
            <a:r>
              <a:rPr lang="ru-RU" altLang="ru-RU" b="1"/>
              <a:t>риродоохранная и экологическая  деятельность: </a:t>
            </a:r>
            <a:endParaRPr lang="ru-RU" altLang="ru-RU" u="sng"/>
          </a:p>
          <a:p>
            <a:r>
              <a:rPr lang="ru-RU" altLang="ru-RU" b="1" u="sng"/>
              <a:t>Цель</a:t>
            </a:r>
            <a:r>
              <a:rPr lang="ru-RU" altLang="ru-RU" b="1"/>
              <a:t>:</a:t>
            </a:r>
            <a:r>
              <a:rPr lang="ru-RU" altLang="ru-RU"/>
              <a:t> формирование доброго отношения к природе </a:t>
            </a:r>
          </a:p>
          <a:p>
            <a:r>
              <a:rPr lang="ru-RU" altLang="ru-RU" b="1"/>
              <a:t>Задачи</a:t>
            </a:r>
            <a:r>
              <a:rPr lang="ru-RU" altLang="ru-RU"/>
              <a:t> добровольчества в природоохранном движении: – привлечение общественного внимания к актуальным вопросам охраны живой природы путем личного участия  обучающихся в практической природоохранной деятельности; – проведение совместных мероприятий с местным лесничеством; – воспитание бережного отношения к природе и природно-культурному наследию, ответственности за состояние окружающей среды; – формирование условий, способствующих самореализации и личностному росту молодежи, развитию активной гражданской позиции.</a:t>
            </a:r>
          </a:p>
          <a:p>
            <a:r>
              <a:rPr lang="ru-RU" altLang="ru-RU"/>
              <a:t>Формы работы </a:t>
            </a:r>
          </a:p>
          <a:p>
            <a:r>
              <a:rPr lang="ru-RU" altLang="ru-RU"/>
              <a:t>организация рейдов по уборке пришкольной территори от мусора и пожароопасных материалов;</a:t>
            </a:r>
          </a:p>
          <a:p>
            <a:r>
              <a:rPr lang="ru-RU" altLang="ru-RU"/>
              <a:t>акции «Чистый берег», «Вода России», «Чистое село»;</a:t>
            </a:r>
          </a:p>
          <a:p>
            <a:r>
              <a:rPr lang="ru-RU" altLang="ru-RU"/>
              <a:t>акция «Лес Победы», «Сирень Победы»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creenshot_2023-04-26-16-43-04-176_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21932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2663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Раздача информационных буклетов «Природа и человек» в рамках Всемирного дня Земли</a:t>
            </a:r>
          </a:p>
        </p:txBody>
      </p:sp>
      <p:pic>
        <p:nvPicPr>
          <p:cNvPr id="23558" name="Picture 6" descr="IMG_20190420_0949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>
            <a:fillRect/>
          </a:stretch>
        </p:blipFill>
        <p:spPr bwMode="auto">
          <a:xfrm>
            <a:off x="4643438" y="620713"/>
            <a:ext cx="3240087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51275" y="333375"/>
            <a:ext cx="489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Участие во Всероссийской акции «Чистый берег»</a:t>
            </a:r>
          </a:p>
        </p:txBody>
      </p:sp>
      <p:pic>
        <p:nvPicPr>
          <p:cNvPr id="23560" name="Picture 8" descr="IMG_20230421_1247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3554412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59563" y="2997200"/>
            <a:ext cx="1763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Акция «чистый школьный двор»</a:t>
            </a:r>
          </a:p>
        </p:txBody>
      </p:sp>
      <p:pic>
        <p:nvPicPr>
          <p:cNvPr id="23562" name="Picture 10" descr="DSC_31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86325"/>
            <a:ext cx="31607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39950" y="5084763"/>
            <a:ext cx="2719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24075" y="5229225"/>
            <a:ext cx="3167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Акция «Лес Победы»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b="1"/>
              <a:t>Перспективы</a:t>
            </a:r>
            <a:r>
              <a:rPr lang="ru-RU" altLang="ru-RU"/>
              <a:t> </a:t>
            </a:r>
            <a:r>
              <a:rPr lang="ru-RU" altLang="ru-RU" b="1"/>
              <a:t>школьного волонтерского отряда «ТИМУРОВЦЫ» обширны и значительны, так как  </a:t>
            </a:r>
            <a:r>
              <a:rPr lang="ru-RU" altLang="ru-RU"/>
              <a:t>обучение направлено на воспитание у детей активной жизненной позиции, на точное понимание детьми «Кто такой волонтёр, доброволец?», на умение разрабатывать и реализовывать социально-значимые проекты, а так же стимулирует стремление к дальнейшему личностному росту.</a:t>
            </a:r>
          </a:p>
          <a:p>
            <a:r>
              <a:rPr lang="ru-RU" altLang="ru-RU"/>
              <a:t>Ребята не только расширяют свои знания о волонтерском объединении, но и учатся общению, взаимодействию с взрослыми, сверстниками и младшими школьниками, овладевают практическими навыками творческой деятельности.</a:t>
            </a:r>
          </a:p>
          <a:p>
            <a:r>
              <a:rPr lang="ru-RU" altLang="ru-RU"/>
              <a:t>Приобретённые знания, умения и навыки обобщаются, углубляются и реализуются на практике. </a:t>
            </a:r>
          </a:p>
        </p:txBody>
      </p:sp>
      <p:pic>
        <p:nvPicPr>
          <p:cNvPr id="15365" name="Picture 5" descr="IMG_20230317_135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89363"/>
            <a:ext cx="491966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Одной из приоритетных задач волонтерского отряда является прохождение трех ступеней личностного  роста. В реализации этой задачи помогает  программа «Ступени роста». Она заключается в том, что волонтёрское объединение представляет собой разновозрастный коллектив, в котором каждый его член совершенствует своё мастерство согласно </a:t>
            </a:r>
            <a:r>
              <a:rPr lang="ru-RU" altLang="ru-RU" b="1"/>
              <a:t>структуре личностного роста. </a:t>
            </a:r>
            <a:r>
              <a:rPr lang="ru-RU" altLang="ru-RU"/>
              <a:t>В программе предусмотрены три ступени личностного роста для детей – участников, членов школьного волонтёрского отряда «Тимуровцы». Они способствуют формированию дополнительной заинтересованности ребенка в играх, фестивалях, конкурсах</a:t>
            </a:r>
            <a:r>
              <a:rPr lang="ru-RU" altLang="ru-RU" b="1"/>
              <a:t>. </a:t>
            </a:r>
            <a:endParaRPr lang="ru-RU" altLang="ru-RU" b="1" i="1"/>
          </a:p>
          <a:p>
            <a:r>
              <a:rPr lang="ru-RU" altLang="ru-RU" b="1" i="1"/>
              <a:t>1 ступень – «Знаток»</a:t>
            </a:r>
            <a:r>
              <a:rPr lang="ru-RU" altLang="ru-RU"/>
              <a:t> - знакомится с деятельностью волонтёрского объединения, осваивает его традиции, участвуют во всех делах объединения, пробуют свои силы в разработке общих дел.</a:t>
            </a:r>
            <a:endParaRPr lang="ru-RU" altLang="ru-RU" b="1" i="1"/>
          </a:p>
          <a:p>
            <a:r>
              <a:rPr lang="ru-RU" altLang="ru-RU" b="1" i="1"/>
              <a:t>2 ступень - «Умелец»</a:t>
            </a:r>
            <a:r>
              <a:rPr lang="ru-RU" altLang="ru-RU"/>
              <a:t> - определился с выбором направления деятельности, организует и проводит активную работу по одному направлению.</a:t>
            </a:r>
            <a:endParaRPr lang="ru-RU" altLang="ru-RU" b="1" i="1"/>
          </a:p>
          <a:p>
            <a:r>
              <a:rPr lang="ru-RU" altLang="ru-RU" b="1" i="1"/>
              <a:t>3 ступень - «Мастер»</a:t>
            </a:r>
            <a:r>
              <a:rPr lang="ru-RU" altLang="ru-RU"/>
              <a:t> - достиг больших знаний в работе волонтёра, владеет теоретическими и практическими знаниями, проводит занятия.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624013" y="2309813"/>
            <a:ext cx="26971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413" name="Picture 5" descr="hello_html_5a11b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19625"/>
            <a:ext cx="24003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28" name="Group 20"/>
          <p:cNvGraphicFramePr>
            <a:graphicFrameLocks noGrp="1"/>
          </p:cNvGraphicFramePr>
          <p:nvPr/>
        </p:nvGraphicFramePr>
        <p:xfrm>
          <a:off x="1476375" y="4797425"/>
          <a:ext cx="6191250" cy="2060575"/>
        </p:xfrm>
        <a:graphic>
          <a:graphicData uri="http://schemas.openxmlformats.org/drawingml/2006/table">
            <a:tbl>
              <a:tblPr/>
              <a:tblGrid>
                <a:gridCol w="2832100"/>
                <a:gridCol w="3359150"/>
              </a:tblGrid>
              <a:tr h="206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Умелец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Новичок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в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6834" r="4271" b="5125"/>
          <a:stretch>
            <a:fillRect/>
          </a:stretch>
        </p:blipFill>
        <p:spPr bwMode="auto">
          <a:xfrm>
            <a:off x="6156325" y="4076700"/>
            <a:ext cx="280828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64076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latin typeface="Times New Roman" panose="02020603050405020304" pitchFamily="18" charset="0"/>
              </a:rPr>
              <a:t>Волонтерское движение</a:t>
            </a:r>
            <a:r>
              <a:rPr lang="ru-RU" altLang="ru-RU">
                <a:latin typeface="Times New Roman" panose="02020603050405020304" pitchFamily="18" charset="0"/>
              </a:rPr>
              <a:t> – относительно новая форма вовлечения подростков в социальную активность, призвано способствовать формированию и совершенствованию политической и социальной компетентности подрастающего поколения.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Волонтеры (от англ.Volunteer - доброволец) – это люди, делающие что-либо по своей воле, по согласию, а не по принуждению.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Волонтерские, добровольческие организации - это свободные союзы людей, объединенных каким-либо общим специальным интересом. Их деятельность связана, как правило, с благотворительностью, милосердием.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Волонтерское движение сейчас развивается довольно бурно. И одна из основных причин этого – добровольность и свобода выбора. К тому же, формирование компетентности возможно только в единстве с ценностями человека, т.е. при глубокой личной заинтересованности человека в данном виде деятельности.</a:t>
            </a:r>
          </a:p>
        </p:txBody>
      </p:sp>
      <p:pic>
        <p:nvPicPr>
          <p:cNvPr id="4103" name="Picture 7" descr="IMG_20220907_1452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27500"/>
            <a:ext cx="485298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07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Нельзя научиться быть социально активным, не участвуя в самой деятельности. Приобретение компетенций напрямую зависит от активности самих учащихся. А формирование компетенции связано с педагогическими новациями содержания, формами и технологиями воспитания.</a:t>
            </a:r>
          </a:p>
          <a:p>
            <a:r>
              <a:rPr lang="ru-RU" altLang="ru-RU"/>
              <a:t>Важнейшей задачей является формирование у подростков навыков социальной и личностной компетентности, позволяющих им противостоять приобщению к употреблению психоактивных веществ, алкоголизму, курению в условиях давления социального окружения: умения общаться, понимать других людей, умения отстаивать свое мнение, считаться с мнением окружающих, противостоять внешнему давлению.</a:t>
            </a:r>
          </a:p>
          <a:p>
            <a:r>
              <a:rPr lang="ru-RU" altLang="ru-RU"/>
              <a:t>Активная жизненная позиция, умение взаимодействовать и включаться в проект, умение получать и передавать информацию – это то, чем должен обладать волонтер для успешной работы.</a:t>
            </a:r>
          </a:p>
          <a:p>
            <a:r>
              <a:rPr lang="ru-RU" altLang="ru-RU"/>
              <a:t>Миссия нашего школьного волонтерского отряда – внести вклад в физическое и нравственное оздоровление общества, сделать жизнь окружающих светлее и ярче.</a:t>
            </a:r>
            <a:endParaRPr lang="ru-RU" altLang="ru-RU" b="1"/>
          </a:p>
        </p:txBody>
      </p:sp>
      <p:pic>
        <p:nvPicPr>
          <p:cNvPr id="8197" name="Picture 5" descr="Screenshot_2023-04-26-16-43-14-846_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41"/>
          <a:stretch>
            <a:fillRect/>
          </a:stretch>
        </p:blipFill>
        <p:spPr bwMode="auto">
          <a:xfrm>
            <a:off x="3348038" y="4437063"/>
            <a:ext cx="28781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569325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Программа деятельности школьного волонтерского отряда «Тимуровцы» </a:t>
            </a:r>
            <a:r>
              <a:rPr lang="ru-RU" altLang="ru-RU"/>
              <a:t>состоит из пяти модулей - "Разожги огонь добра в себе", "Здоровым быть здорово!", "Рука помощи", «Твори! Выдумывай! Пробуй!», «Природа твой друг», позволяющих систематизировать, конкретизировать и направить деятельность волонтерского движения.</a:t>
            </a:r>
          </a:p>
          <a:p>
            <a:r>
              <a:rPr lang="ru-RU" altLang="ru-RU"/>
              <a:t>Такая деятельность обеспечивает преемственность поколений, передачу имеющегося опыта и его использование в работе детского объединения, овладение такими общечеловеческими ценностями, как гуманизм, милосердие, человеколюбие и сострадание, возникновение духовной близости между людьми разного возраста</a:t>
            </a:r>
            <a:r>
              <a:rPr lang="ru-RU" altLang="ru-RU" i="1"/>
              <a:t>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9221" name="Picture 5" descr="IMG_20211205_174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284538"/>
            <a:ext cx="418306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G_20190612_100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4321175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87852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Шефская работа «Рука помощи»</a:t>
            </a:r>
            <a:endParaRPr lang="ru-RU" altLang="ru-RU" i="1" u="sng"/>
          </a:p>
          <a:p>
            <a:r>
              <a:rPr lang="ru-RU" altLang="ru-RU" b="1" i="1" u="sng"/>
              <a:t>Цель</a:t>
            </a:r>
            <a:r>
              <a:rPr lang="ru-RU" altLang="ru-RU" b="1" i="1"/>
              <a:t>:</a:t>
            </a:r>
            <a:r>
              <a:rPr lang="ru-RU" altLang="ru-RU" i="1"/>
              <a:t> развитие детской, подростковой инициативы по оказанию необходимой помощи нуждающимся людям, желания добровольно и бескорыстно заботиться о них.</a:t>
            </a:r>
          </a:p>
          <a:p>
            <a:r>
              <a:rPr lang="ru-RU" altLang="ru-RU" b="1" i="1" u="sng"/>
              <a:t>Задачи</a:t>
            </a:r>
            <a:r>
              <a:rPr lang="ru-RU" altLang="ru-RU" b="1" u="sng"/>
              <a:t> </a:t>
            </a:r>
            <a:r>
              <a:rPr lang="ru-RU" altLang="ru-RU" b="1" i="1" u="sng"/>
              <a:t>направления:</a:t>
            </a:r>
            <a:endParaRPr lang="ru-RU" altLang="ru-RU" b="1" u="sng"/>
          </a:p>
          <a:p>
            <a:r>
              <a:rPr lang="ru-RU" altLang="ru-RU" b="1"/>
              <a:t>-</a:t>
            </a:r>
            <a:r>
              <a:rPr lang="ru-RU" altLang="ru-RU"/>
              <a:t> развитие детской, подростковой инициативы по оказанию необходимой помощи нуждающимся людям, желания добровольно и бескорыстно заботиться о них;</a:t>
            </a:r>
          </a:p>
          <a:p>
            <a:r>
              <a:rPr lang="ru-RU" altLang="ru-RU" b="1"/>
              <a:t>-</a:t>
            </a:r>
            <a:r>
              <a:rPr lang="ru-RU" altLang="ru-RU"/>
              <a:t> сосредоточение милосердной деятельности не только в стенах школы, по месту жительства, в селе в целом;</a:t>
            </a:r>
          </a:p>
          <a:p>
            <a:r>
              <a:rPr lang="ru-RU" altLang="ru-RU" b="1"/>
              <a:t>-</a:t>
            </a:r>
            <a:r>
              <a:rPr lang="ru-RU" altLang="ru-RU"/>
              <a:t> организация сотрудничества с подшефными детскими садами, младшими школьниками, забота о пожилых людях, живущих в микрорайоне школы, проведение практических и конкретных дел милосердия, оказание действенной помощи всем, кто в ней нуждается;</a:t>
            </a:r>
          </a:p>
          <a:p>
            <a:r>
              <a:rPr lang="ru-RU" altLang="ru-RU" b="1"/>
              <a:t>- </a:t>
            </a:r>
            <a:r>
              <a:rPr lang="ru-RU" altLang="ru-RU"/>
              <a:t>пропаганда шефской работы в школе и районе;</a:t>
            </a:r>
          </a:p>
          <a:p>
            <a:r>
              <a:rPr lang="ru-RU" altLang="ru-RU" b="1"/>
              <a:t>- </a:t>
            </a:r>
            <a:r>
              <a:rPr lang="ru-RU" altLang="ru-RU"/>
              <a:t>ранняя профессиональная ориентация подростков на профессии сферы «человек-человек»: образование, воспитание, медицина.</a:t>
            </a:r>
            <a:endParaRPr lang="ru-RU" altLang="ru-RU" i="1"/>
          </a:p>
          <a:p>
            <a:r>
              <a:rPr lang="ru-RU" altLang="ru-RU" i="1"/>
              <a:t>Формы работы</a:t>
            </a:r>
            <a:r>
              <a:rPr lang="ru-RU" altLang="ru-RU"/>
              <a:t>:</a:t>
            </a:r>
          </a:p>
          <a:p>
            <a:pPr lvl="1"/>
            <a:r>
              <a:rPr lang="ru-RU" altLang="ru-RU"/>
              <a:t>Акции</a:t>
            </a:r>
          </a:p>
          <a:p>
            <a:pPr lvl="1"/>
            <a:r>
              <a:rPr lang="ru-RU" altLang="ru-RU"/>
              <a:t>Работа на объектах шефской работы</a:t>
            </a:r>
          </a:p>
          <a:p>
            <a:pPr lvl="1"/>
            <a:r>
              <a:rPr lang="ru-RU" altLang="ru-RU"/>
              <a:t>Праздники, конкурсы, игровые программы</a:t>
            </a:r>
          </a:p>
          <a:p>
            <a:r>
              <a:rPr lang="ru-RU" altLang="ru-RU"/>
              <a:t>Встреча с интересными людьми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G_20220907_140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545138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IMG_20221012_1518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4005263"/>
            <a:ext cx="46180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G_20211002_1354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88436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IMG_20190405_1521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100"/>
            <a:ext cx="446405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Помощь в уборке дров ветеранам труда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Спортивно-оздоровительное направление «Здоровым быть здорово!».</a:t>
            </a:r>
            <a:endParaRPr lang="ru-RU" altLang="ru-RU"/>
          </a:p>
          <a:p>
            <a:r>
              <a:rPr lang="ru-RU" altLang="ru-RU"/>
              <a:t>Данное направление объединено общей целью: быть здоровыми нравственно, физически, духовно. Понятие здоровый образ жизни необходимо закладывать в детстве. Многие из родителей (а с ними и дети) ищут спасения в медикаментах, недооценивая силу воздействия на организм и эффективность таких факторов, как правильное питание, двигательная активность, сводя их к минимуму и заменяя телевизором или компьютером. При этом большинство детей считает, что ведет здоровый образ жизни, остальные не придают этому большого значения.</a:t>
            </a:r>
            <a:endParaRPr lang="ru-RU" altLang="ru-RU" i="1" u="sng"/>
          </a:p>
          <a:p>
            <a:r>
              <a:rPr lang="ru-RU" altLang="ru-RU" i="1" u="sng"/>
              <a:t>Цель</a:t>
            </a:r>
            <a:r>
              <a:rPr lang="ru-RU" altLang="ru-RU" i="1"/>
              <a:t>: пропаганда Здорового Образа Жизни.</a:t>
            </a:r>
          </a:p>
          <a:p>
            <a:r>
              <a:rPr lang="ru-RU" altLang="ru-RU" i="1"/>
              <a:t>Задачи направления:</a:t>
            </a:r>
            <a:endParaRPr lang="ru-RU" altLang="ru-RU"/>
          </a:p>
          <a:p>
            <a:r>
              <a:rPr lang="ru-RU" altLang="ru-RU"/>
              <a:t>укреплять здоровье детей и подростков, создавая условия для формирования здорового образа жизни;</a:t>
            </a:r>
          </a:p>
          <a:p>
            <a:r>
              <a:rPr lang="ru-RU" altLang="ru-RU"/>
              <a:t>способствовать физическому развитию и самосовершенствованию детей;</a:t>
            </a:r>
          </a:p>
          <a:p>
            <a:r>
              <a:rPr lang="ru-RU" altLang="ru-RU"/>
              <a:t>формировать знания, умения, навыки по здоровому образу жизни;</a:t>
            </a:r>
          </a:p>
          <a:p>
            <a:r>
              <a:rPr lang="ru-RU" altLang="ru-RU"/>
              <a:t>учить организовывать и проводить мероприятия и акции по здоровому образу жизни;</a:t>
            </a:r>
          </a:p>
          <a:p>
            <a:r>
              <a:rPr lang="ru-RU" altLang="ru-RU"/>
              <a:t>учить общаться, управлять собой, подчиняться правилам, соблюдать нормы поведения.</a:t>
            </a:r>
            <a:endParaRPr lang="ru-RU" altLang="ru-RU" i="1"/>
          </a:p>
          <a:p>
            <a:r>
              <a:rPr lang="ru-RU" altLang="ru-RU" i="1"/>
              <a:t>Формы работы</a:t>
            </a:r>
            <a:r>
              <a:rPr lang="ru-RU" altLang="ru-RU"/>
              <a:t>:</a:t>
            </a:r>
          </a:p>
          <a:p>
            <a:r>
              <a:rPr lang="ru-RU" altLang="ru-RU"/>
              <a:t>Соревнования, конкурсы, игровые программы</a:t>
            </a:r>
          </a:p>
          <a:p>
            <a:r>
              <a:rPr lang="ru-RU" altLang="ru-RU"/>
              <a:t>Акции, выступление агитбригад</a:t>
            </a:r>
          </a:p>
          <a:p>
            <a:r>
              <a:rPr lang="ru-RU" altLang="ru-RU"/>
              <a:t>Беседы, диспуты, выставки творческих работ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20230411_095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824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G-20230412-WA00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860800"/>
            <a:ext cx="280828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G-20230222-WA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214563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554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Помощь в организации и проведении спортивных эстафет во время школьного фестиваля «Игры патриотов»</a:t>
            </a:r>
          </a:p>
        </p:txBody>
      </p:sp>
      <p:pic>
        <p:nvPicPr>
          <p:cNvPr id="20489" name="Picture 9" descr="IMG_20210304_1326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40576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27538" y="436562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«Зарница- 2022»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42486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3. Социально - педагогическое направление – «Разожги огонь добра в себе!»</a:t>
            </a:r>
            <a:endParaRPr lang="ru-RU" altLang="ru-RU"/>
          </a:p>
          <a:p>
            <a:r>
              <a:rPr lang="ru-RU" altLang="ru-RU"/>
              <a:t>В данном направление ребята учатся разрабатывать и реализовывать социально – значимые проекты. Социальное проектирование является одним из важнейших элементов развития гражданских знаний и умений, выражения собственной активной позиции в общественной жизни. Работа над проектом позволяет учащимся почувствовать значимость своей деятельности, повышает их социальный статус в школе, селе, открывает новые возможности. Социально значимая деятельность связана с развитием гражданского сознания человека, патриотических чувств и понимания своего общественного долга. Именно готовность приносить пользу людям, выбор и направленность инициативы определяет ценностное самосознание подростка как гражданина и общественного деятеля.</a:t>
            </a:r>
            <a:endParaRPr lang="ru-RU" altLang="ru-RU" i="1" u="sng"/>
          </a:p>
          <a:p>
            <a:r>
              <a:rPr lang="ru-RU" altLang="ru-RU" b="1" i="1" u="sng"/>
              <a:t>Цель:</a:t>
            </a:r>
            <a:r>
              <a:rPr lang="ru-RU" altLang="ru-RU" b="1" i="1"/>
              <a:t> </a:t>
            </a:r>
            <a:r>
              <a:rPr lang="ru-RU" altLang="ru-RU" i="1"/>
              <a:t>реализация полученных знаний в социально – значимой деятельности.</a:t>
            </a:r>
          </a:p>
          <a:p>
            <a:r>
              <a:rPr lang="ru-RU" altLang="ru-RU" b="1" i="1" u="sng"/>
              <a:t>Задачи направления:</a:t>
            </a:r>
            <a:endParaRPr lang="ru-RU" altLang="ru-RU" b="1" u="sng"/>
          </a:p>
          <a:p>
            <a:r>
              <a:rPr lang="ru-RU" altLang="ru-RU"/>
              <a:t>формировать знания, умения, навыки по разработке и реализации социальных проектов;</a:t>
            </a:r>
            <a:endParaRPr lang="ru-RU" altLang="ru-RU" i="1"/>
          </a:p>
          <a:p>
            <a:r>
              <a:rPr lang="ru-RU" altLang="ru-RU" i="1"/>
              <a:t>Формы работы:</a:t>
            </a:r>
            <a:endParaRPr lang="ru-RU" altLang="ru-RU"/>
          </a:p>
          <a:p>
            <a:pPr lvl="1"/>
            <a:r>
              <a:rPr lang="ru-RU" altLang="ru-RU"/>
              <a:t>мозговой штурм</a:t>
            </a:r>
          </a:p>
          <a:p>
            <a:pPr lvl="1"/>
            <a:r>
              <a:rPr lang="ru-RU" altLang="ru-RU"/>
              <a:t>КТД</a:t>
            </a:r>
          </a:p>
          <a:p>
            <a:r>
              <a:rPr lang="ru-RU" altLang="ru-RU"/>
              <a:t>Деловые игры, практические занятия;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240</TotalTime>
  <Words>1025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Wingdings</vt:lpstr>
      <vt:lpstr>Times New Roman</vt:lpstr>
      <vt:lpstr>Helvetica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Соловьев А.А. Админская</cp:lastModifiedBy>
  <cp:revision>8</cp:revision>
  <dcterms:created xsi:type="dcterms:W3CDTF">2023-06-22T08:52:49Z</dcterms:created>
  <dcterms:modified xsi:type="dcterms:W3CDTF">2023-08-03T09:40:59Z</dcterms:modified>
</cp:coreProperties>
</file>